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 id="280" r:id="rId75"/>
    <p:sldId id="281"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lito" charset="1" panose="020F0502020204030204"/>
      <p:regular r:id="rId10"/>
    </p:embeddedFont>
    <p:embeddedFont>
      <p:font typeface="Carlito Bold" charset="1" panose="020F0502020204030204"/>
      <p:regular r:id="rId11"/>
    </p:embeddedFont>
    <p:embeddedFont>
      <p:font typeface="Carlito Italics" charset="1" panose="020F0502020204030204"/>
      <p:regular r:id="rId12"/>
    </p:embeddedFont>
    <p:embeddedFont>
      <p:font typeface="Carlito Bold Italics" charset="1" panose="020F0502020204030204"/>
      <p:regular r:id="rId13"/>
    </p:embeddedFont>
    <p:embeddedFont>
      <p:font typeface="CMU Serif" charset="1" panose="02000603000000000000"/>
      <p:regular r:id="rId14"/>
    </p:embeddedFont>
    <p:embeddedFont>
      <p:font typeface="CMU Serif Italics" charset="1" panose="02000603000000000000"/>
      <p:regular r:id="rId15"/>
    </p:embeddedFont>
    <p:embeddedFont>
      <p:font typeface="Telegraf Medium" charset="1" panose="00000600000000000000"/>
      <p:regular r:id="rId16"/>
    </p:embeddedFont>
    <p:embeddedFont>
      <p:font typeface="Telegraf Medium Bold" charset="1" panose="000009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Livvic Bold" charset="1" panose="00000000000000000000"/>
      <p:regular r:id="rId22"/>
    </p:embeddedFont>
    <p:embeddedFont>
      <p:font typeface="Livvic Bold Bold" charset="1" panose="00000000000000000000"/>
      <p:regular r:id="rId23"/>
    </p:embeddedFont>
    <p:embeddedFont>
      <p:font typeface="Livvic Bold Italics" charset="1" panose="00000000000000000000"/>
      <p:regular r:id="rId24"/>
    </p:embeddedFont>
    <p:embeddedFont>
      <p:font typeface="Livvic Bold Bold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Belleza" charset="1" panose="02000503050000020003"/>
      <p:regular r:id="rId30"/>
    </p:embeddedFont>
    <p:embeddedFont>
      <p:font typeface="Radley" charset="1" panose="00000500000000000000"/>
      <p:regular r:id="rId31"/>
    </p:embeddedFont>
    <p:embeddedFont>
      <p:font typeface="Radley Italics" charset="1" panose="00000500000000000000"/>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Open Sauce Italics" charset="1" panose="00000500000000000000"/>
      <p:regular r:id="rId35"/>
    </p:embeddedFont>
    <p:embeddedFont>
      <p:font typeface="Open Sauce Bold Italics" charset="1" panose="00000800000000000000"/>
      <p:regular r:id="rId36"/>
    </p:embeddedFont>
    <p:embeddedFont>
      <p:font typeface="Waymar Script" charset="1" panose="00000000000000000000"/>
      <p:regular r:id="rId37"/>
    </p:embeddedFont>
    <p:embeddedFont>
      <p:font typeface="TAN Aegean" charset="1" panose="00000000000000000000"/>
      <p:regular r:id="rId38"/>
    </p:embeddedFont>
    <p:embeddedFont>
      <p:font typeface="TT Chocolates" charset="1" panose="02000503020000020003"/>
      <p:regular r:id="rId39"/>
    </p:embeddedFont>
    <p:embeddedFont>
      <p:font typeface="TT Chocolates Bold" charset="1" panose="02000803020000020003"/>
      <p:regular r:id="rId40"/>
    </p:embeddedFont>
    <p:embeddedFont>
      <p:font typeface="TT Chocolates Italics" charset="1" panose="02000503020000090003"/>
      <p:regular r:id="rId41"/>
    </p:embeddedFont>
    <p:embeddedFont>
      <p:font typeface="TT Chocolates Bold Italics" charset="1" panose="02000803030000090003"/>
      <p:regular r:id="rId42"/>
    </p:embeddedFont>
    <p:embeddedFont>
      <p:font typeface="TT Hoves" charset="1" panose="02000003020000060003"/>
      <p:regular r:id="rId43"/>
    </p:embeddedFont>
    <p:embeddedFont>
      <p:font typeface="TT Hoves Bold" charset="1" panose="02000003020000060003"/>
      <p:regular r:id="rId44"/>
    </p:embeddedFont>
    <p:embeddedFont>
      <p:font typeface="TT Hoves Italics" charset="1" panose="02000003020000060003"/>
      <p:regular r:id="rId45"/>
    </p:embeddedFont>
    <p:embeddedFont>
      <p:font typeface="TT Hoves Bold Italics" charset="1" panose="02000003020000060003"/>
      <p:regular r:id="rId46"/>
    </p:embeddedFont>
    <p:embeddedFont>
      <p:font typeface="Garet" charset="1" panose="00000000000000000000"/>
      <p:regular r:id="rId47"/>
    </p:embeddedFont>
    <p:embeddedFont>
      <p:font typeface="Garet Bold" charset="1" panose="00000000000000000000"/>
      <p:regular r:id="rId48"/>
    </p:embeddedFont>
    <p:embeddedFont>
      <p:font typeface="Garet Italics" charset="1" panose="00000000000000000000"/>
      <p:regular r:id="rId49"/>
    </p:embeddedFont>
    <p:embeddedFont>
      <p:font typeface="Garet Bold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71" Target="slides/slide21.xml" Type="http://schemas.openxmlformats.org/officeDocument/2006/relationships/slide"/><Relationship Id="rId72" Target="slides/slide22.xml" Type="http://schemas.openxmlformats.org/officeDocument/2006/relationships/slide"/><Relationship Id="rId73" Target="slides/slide23.xml" Type="http://schemas.openxmlformats.org/officeDocument/2006/relationships/slide"/><Relationship Id="rId74" Target="slides/slide24.xml" Type="http://schemas.openxmlformats.org/officeDocument/2006/relationships/slide"/><Relationship Id="rId75" Target="slides/slide25.xml" Type="http://schemas.openxmlformats.org/officeDocument/2006/relationships/slide"/><Relationship Id="rId76"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0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10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1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1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0.png" Type="http://schemas.openxmlformats.org/officeDocument/2006/relationships/image"/><Relationship Id="rId11" Target="../media/image121.svg" Type="http://schemas.openxmlformats.org/officeDocument/2006/relationships/image"/><Relationship Id="rId12" Target="../media/image122.pn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123.png" Type="http://schemas.openxmlformats.org/officeDocument/2006/relationships/image"/><Relationship Id="rId16" Target="../media/image124.svg" Type="http://schemas.openxmlformats.org/officeDocument/2006/relationships/image"/><Relationship Id="rId2" Target="../media/image112.png" Type="http://schemas.openxmlformats.org/officeDocument/2006/relationships/image"/><Relationship Id="rId3" Target="../media/image113.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 Id="rId6" Target="../media/image116.png" Type="http://schemas.openxmlformats.org/officeDocument/2006/relationships/image"/><Relationship Id="rId7" Target="../media/image117.svg" Type="http://schemas.openxmlformats.org/officeDocument/2006/relationships/image"/><Relationship Id="rId8" Target="../media/image118.png" Type="http://schemas.openxmlformats.org/officeDocument/2006/relationships/image"/><Relationship Id="rId9" Target="../media/image119.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127.png" Type="http://schemas.openxmlformats.org/officeDocument/2006/relationships/image"/><Relationship Id="rId5" Target="../media/image12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9.jpeg" Type="http://schemas.openxmlformats.org/officeDocument/2006/relationships/image"/><Relationship Id="rId3" Target="../media/image130.png" Type="http://schemas.openxmlformats.org/officeDocument/2006/relationships/image"/><Relationship Id="rId4" Target="../media/image131.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133.png" Type="http://schemas.openxmlformats.org/officeDocument/2006/relationships/image"/><Relationship Id="rId4" Target="../media/image134.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jpe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jpe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jpeg" Type="http://schemas.openxmlformats.org/officeDocument/2006/relationships/image"/><Relationship Id="rId9" Target="../media/image7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15" Target="../media/image91.svg" Type="http://schemas.openxmlformats.org/officeDocument/2006/relationships/image"/><Relationship Id="rId16" Target="../media/image92.png" Type="http://schemas.openxmlformats.org/officeDocument/2006/relationships/image"/><Relationship Id="rId17" Target="../media/image93.svg" Type="http://schemas.openxmlformats.org/officeDocument/2006/relationships/image"/><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978255" y="551692"/>
            <a:ext cx="13277798" cy="11634671"/>
          </a:xfrm>
          <a:custGeom>
            <a:avLst/>
            <a:gdLst/>
            <a:ahLst/>
            <a:cxnLst/>
            <a:rect r="r" b="b" t="t" l="l"/>
            <a:pathLst>
              <a:path h="11634671" w="13277798">
                <a:moveTo>
                  <a:pt x="0" y="0"/>
                </a:moveTo>
                <a:lnTo>
                  <a:pt x="13277798" y="0"/>
                </a:lnTo>
                <a:lnTo>
                  <a:pt x="13277798" y="11634671"/>
                </a:lnTo>
                <a:lnTo>
                  <a:pt x="0" y="11634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43808">
            <a:off x="-2286760" y="-3275678"/>
            <a:ext cx="6630919" cy="7654741"/>
          </a:xfrm>
          <a:custGeom>
            <a:avLst/>
            <a:gdLst/>
            <a:ahLst/>
            <a:cxnLst/>
            <a:rect r="r" b="b" t="t" l="l"/>
            <a:pathLst>
              <a:path h="7654741" w="6630919">
                <a:moveTo>
                  <a:pt x="0" y="0"/>
                </a:moveTo>
                <a:lnTo>
                  <a:pt x="6630920" y="0"/>
                </a:lnTo>
                <a:lnTo>
                  <a:pt x="6630920"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621" y="-1077146"/>
            <a:ext cx="4211692" cy="4211692"/>
          </a:xfrm>
          <a:custGeom>
            <a:avLst/>
            <a:gdLst/>
            <a:ahLst/>
            <a:cxnLst/>
            <a:rect r="r" b="b" t="t" l="l"/>
            <a:pathLst>
              <a:path h="4211692" w="4211692">
                <a:moveTo>
                  <a:pt x="0" y="0"/>
                </a:moveTo>
                <a:lnTo>
                  <a:pt x="4211692" y="0"/>
                </a:lnTo>
                <a:lnTo>
                  <a:pt x="4211692" y="4211692"/>
                </a:lnTo>
                <a:lnTo>
                  <a:pt x="0" y="4211692"/>
                </a:lnTo>
                <a:lnTo>
                  <a:pt x="0" y="0"/>
                </a:lnTo>
                <a:close/>
              </a:path>
            </a:pathLst>
          </a:custGeom>
          <a:blipFill>
            <a:blip r:embed="rId6"/>
            <a:stretch>
              <a:fillRect l="0" t="0" r="0" b="0"/>
            </a:stretch>
          </a:blipFill>
        </p:spPr>
      </p:sp>
      <p:sp>
        <p:nvSpPr>
          <p:cNvPr name="Freeform 5" id="5"/>
          <p:cNvSpPr/>
          <p:nvPr/>
        </p:nvSpPr>
        <p:spPr>
          <a:xfrm flipH="false" flipV="false" rot="0">
            <a:off x="14799677" y="0"/>
            <a:ext cx="2190075" cy="2113422"/>
          </a:xfrm>
          <a:custGeom>
            <a:avLst/>
            <a:gdLst/>
            <a:ahLst/>
            <a:cxnLst/>
            <a:rect r="r" b="b" t="t" l="l"/>
            <a:pathLst>
              <a:path h="2113422" w="2190075">
                <a:moveTo>
                  <a:pt x="0" y="0"/>
                </a:moveTo>
                <a:lnTo>
                  <a:pt x="2190074" y="0"/>
                </a:lnTo>
                <a:lnTo>
                  <a:pt x="2190074" y="2113422"/>
                </a:lnTo>
                <a:lnTo>
                  <a:pt x="0" y="2113422"/>
                </a:lnTo>
                <a:lnTo>
                  <a:pt x="0" y="0"/>
                </a:lnTo>
                <a:close/>
              </a:path>
            </a:pathLst>
          </a:custGeom>
          <a:blipFill>
            <a:blip r:embed="rId7"/>
            <a:stretch>
              <a:fillRect l="0" t="0" r="0" b="0"/>
            </a:stretch>
          </a:blipFill>
        </p:spPr>
      </p:sp>
      <p:sp>
        <p:nvSpPr>
          <p:cNvPr name="TextBox 6" id="6"/>
          <p:cNvSpPr txBox="true"/>
          <p:nvPr/>
        </p:nvSpPr>
        <p:spPr>
          <a:xfrm rot="0">
            <a:off x="5392717" y="1963614"/>
            <a:ext cx="8664010" cy="1567815"/>
          </a:xfrm>
          <a:prstGeom prst="rect">
            <a:avLst/>
          </a:prstGeom>
        </p:spPr>
        <p:txBody>
          <a:bodyPr anchor="t" rtlCol="false" tIns="0" lIns="0" bIns="0" rIns="0">
            <a:spAutoFit/>
          </a:bodyPr>
          <a:lstStyle/>
          <a:p>
            <a:pPr algn="ctr">
              <a:lnSpc>
                <a:spcPts val="4274"/>
              </a:lnSpc>
            </a:pPr>
            <a:r>
              <a:rPr lang="en-US" sz="2849">
                <a:solidFill>
                  <a:srgbClr val="000000"/>
                </a:solidFill>
                <a:latin typeface="Open Sans"/>
              </a:rPr>
              <a:t>Mémoire de fin d’études en vue de l’obtention du</a:t>
            </a:r>
            <a:r>
              <a:rPr lang="en-US" sz="2849">
                <a:solidFill>
                  <a:srgbClr val="000000"/>
                </a:solidFill>
                <a:latin typeface="Open Sans"/>
              </a:rPr>
              <a:t> </a:t>
            </a:r>
          </a:p>
          <a:p>
            <a:pPr algn="ctr">
              <a:lnSpc>
                <a:spcPts val="4274"/>
              </a:lnSpc>
            </a:pPr>
            <a:r>
              <a:rPr lang="en-US" sz="2849">
                <a:solidFill>
                  <a:srgbClr val="000000"/>
                </a:solidFill>
                <a:latin typeface="Open Sans"/>
              </a:rPr>
              <a:t>diplôme de Licence en informatique.</a:t>
            </a:r>
          </a:p>
          <a:p>
            <a:pPr algn="ctr" marL="0" indent="0" lvl="0">
              <a:lnSpc>
                <a:spcPts val="4274"/>
              </a:lnSpc>
              <a:spcBef>
                <a:spcPct val="0"/>
              </a:spcBef>
            </a:pPr>
            <a:r>
              <a:rPr lang="en-US" sz="2849">
                <a:solidFill>
                  <a:srgbClr val="000000"/>
                </a:solidFill>
                <a:latin typeface="Open Sans Italics"/>
              </a:rPr>
              <a:t>Spécialité : Systèmes Informatiques (SI)</a:t>
            </a:r>
          </a:p>
        </p:txBody>
      </p:sp>
      <p:sp>
        <p:nvSpPr>
          <p:cNvPr name="TextBox 7" id="7"/>
          <p:cNvSpPr txBox="true"/>
          <p:nvPr/>
        </p:nvSpPr>
        <p:spPr>
          <a:xfrm rot="0">
            <a:off x="1819131" y="3810000"/>
            <a:ext cx="15811182" cy="2676525"/>
          </a:xfrm>
          <a:prstGeom prst="rect">
            <a:avLst/>
          </a:prstGeom>
        </p:spPr>
        <p:txBody>
          <a:bodyPr anchor="t" rtlCol="false" tIns="0" lIns="0" bIns="0" rIns="0">
            <a:spAutoFit/>
          </a:bodyPr>
          <a:lstStyle/>
          <a:p>
            <a:pPr algn="ctr" marL="0" indent="0" lvl="0">
              <a:lnSpc>
                <a:spcPts val="7080"/>
              </a:lnSpc>
              <a:spcBef>
                <a:spcPct val="0"/>
              </a:spcBef>
            </a:pPr>
            <a:r>
              <a:rPr lang="en-US" sz="5900">
                <a:solidFill>
                  <a:srgbClr val="000000"/>
                </a:solidFill>
                <a:latin typeface="Open Sans Bold"/>
              </a:rPr>
              <a:t>Conception et Développement d’une Plateforme en ligne pour les Statistiques et Veille Sécuritaire en Algérie</a:t>
            </a:r>
          </a:p>
        </p:txBody>
      </p:sp>
      <p:sp>
        <p:nvSpPr>
          <p:cNvPr name="TextBox 8" id="8"/>
          <p:cNvSpPr txBox="true"/>
          <p:nvPr/>
        </p:nvSpPr>
        <p:spPr>
          <a:xfrm rot="0">
            <a:off x="8476515" y="9816131"/>
            <a:ext cx="2068544"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2022/2023</a:t>
            </a:r>
          </a:p>
        </p:txBody>
      </p:sp>
      <p:sp>
        <p:nvSpPr>
          <p:cNvPr name="TextBox 9" id="9"/>
          <p:cNvSpPr txBox="true"/>
          <p:nvPr/>
        </p:nvSpPr>
        <p:spPr>
          <a:xfrm rot="0">
            <a:off x="1194621"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Présenté par:</a:t>
            </a:r>
          </a:p>
        </p:txBody>
      </p:sp>
      <p:sp>
        <p:nvSpPr>
          <p:cNvPr name="TextBox 10" id="10"/>
          <p:cNvSpPr txBox="true"/>
          <p:nvPr/>
        </p:nvSpPr>
        <p:spPr>
          <a:xfrm rot="0">
            <a:off x="8250277"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Encadré par:</a:t>
            </a:r>
          </a:p>
        </p:txBody>
      </p:sp>
      <p:sp>
        <p:nvSpPr>
          <p:cNvPr name="TextBox 11" id="11"/>
          <p:cNvSpPr txBox="true"/>
          <p:nvPr/>
        </p:nvSpPr>
        <p:spPr>
          <a:xfrm rot="0">
            <a:off x="14406734" y="7522091"/>
            <a:ext cx="2709740"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Devant le jury:</a:t>
            </a:r>
          </a:p>
        </p:txBody>
      </p:sp>
      <p:sp>
        <p:nvSpPr>
          <p:cNvPr name="TextBox 12" id="12"/>
          <p:cNvSpPr txBox="true"/>
          <p:nvPr/>
        </p:nvSpPr>
        <p:spPr>
          <a:xfrm rot="0">
            <a:off x="1194621" y="8219659"/>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-Hamidani Khalil</a:t>
            </a:r>
          </a:p>
        </p:txBody>
      </p:sp>
      <p:sp>
        <p:nvSpPr>
          <p:cNvPr name="TextBox 13" id="13"/>
          <p:cNvSpPr txBox="true"/>
          <p:nvPr/>
        </p:nvSpPr>
        <p:spPr>
          <a:xfrm rot="0">
            <a:off x="8322446" y="8173935"/>
            <a:ext cx="2376682"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-Mr Rahmani</a:t>
            </a:r>
          </a:p>
        </p:txBody>
      </p:sp>
      <p:sp>
        <p:nvSpPr>
          <p:cNvPr name="TextBox 14" id="14"/>
          <p:cNvSpPr txBox="true"/>
          <p:nvPr/>
        </p:nvSpPr>
        <p:spPr>
          <a:xfrm rot="0">
            <a:off x="14691778" y="8173935"/>
            <a:ext cx="2139653"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a:t>
            </a:r>
          </a:p>
        </p:txBody>
      </p:sp>
      <p:sp>
        <p:nvSpPr>
          <p:cNvPr name="TextBox 15" id="15"/>
          <p:cNvSpPr txBox="true"/>
          <p:nvPr/>
        </p:nvSpPr>
        <p:spPr>
          <a:xfrm rot="0">
            <a:off x="6235527" y="199563"/>
            <a:ext cx="6453587" cy="1326214"/>
          </a:xfrm>
          <a:prstGeom prst="rect">
            <a:avLst/>
          </a:prstGeom>
        </p:spPr>
        <p:txBody>
          <a:bodyPr anchor="t" rtlCol="false" tIns="0" lIns="0" bIns="0" rIns="0">
            <a:spAutoFit/>
          </a:bodyPr>
          <a:lstStyle/>
          <a:p>
            <a:pPr algn="ctr">
              <a:lnSpc>
                <a:spcPts val="3551"/>
              </a:lnSpc>
            </a:pPr>
            <a:r>
              <a:rPr lang="en-US" sz="2536">
                <a:solidFill>
                  <a:srgbClr val="000000"/>
                </a:solidFill>
                <a:latin typeface="DM Sans"/>
              </a:rPr>
              <a:t>Université Benyoucef Benkhedda- Alger 1</a:t>
            </a:r>
          </a:p>
          <a:p>
            <a:pPr algn="ctr">
              <a:lnSpc>
                <a:spcPts val="3551"/>
              </a:lnSpc>
            </a:pPr>
            <a:r>
              <a:rPr lang="en-US" sz="2536">
                <a:solidFill>
                  <a:srgbClr val="000000"/>
                </a:solidFill>
                <a:latin typeface="DM Sans"/>
              </a:rPr>
              <a:t>Faculté des Sciences </a:t>
            </a:r>
          </a:p>
          <a:p>
            <a:pPr algn="ctr">
              <a:lnSpc>
                <a:spcPts val="3551"/>
              </a:lnSpc>
            </a:pPr>
            <a:r>
              <a:rPr lang="en-US" sz="2536">
                <a:solidFill>
                  <a:srgbClr val="000000"/>
                </a:solidFill>
                <a:latin typeface="DM Sans Italics"/>
              </a:rPr>
              <a:t>Département d'Informatique</a:t>
            </a:r>
          </a:p>
        </p:txBody>
      </p:sp>
      <p:sp>
        <p:nvSpPr>
          <p:cNvPr name="TextBox 16" id="16"/>
          <p:cNvSpPr txBox="true"/>
          <p:nvPr/>
        </p:nvSpPr>
        <p:spPr>
          <a:xfrm rot="0">
            <a:off x="1194621" y="8919127"/>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-Feddane Chaima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Conception</a:t>
            </a:r>
          </a:p>
        </p:txBody>
      </p:sp>
      <p:sp>
        <p:nvSpPr>
          <p:cNvPr name="TextBox 4" id="4"/>
          <p:cNvSpPr txBox="true"/>
          <p:nvPr/>
        </p:nvSpPr>
        <p:spPr>
          <a:xfrm rot="0">
            <a:off x="2449231" y="5723297"/>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la phase de conception, nous procéderons à une analyse des besoins(les besoins fonctionnels et non fonctionnels), suivi de la conception comprenant la création des diagrammes appropriés.</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028700" y="69093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7725376" y="-3712030"/>
            <a:ext cx="10980839" cy="7666622"/>
          </a:xfrm>
          <a:custGeom>
            <a:avLst/>
            <a:gdLst/>
            <a:ahLst/>
            <a:cxnLst/>
            <a:rect r="r" b="b" t="t" l="l"/>
            <a:pathLst>
              <a:path h="7666622" w="10980839">
                <a:moveTo>
                  <a:pt x="0" y="0"/>
                </a:moveTo>
                <a:lnTo>
                  <a:pt x="10980839" y="0"/>
                </a:lnTo>
                <a:lnTo>
                  <a:pt x="10980839" y="7666622"/>
                </a:lnTo>
                <a:lnTo>
                  <a:pt x="0" y="766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20823" y="4072366"/>
            <a:ext cx="6245848" cy="2140091"/>
            <a:chOff x="0" y="0"/>
            <a:chExt cx="1826937" cy="625985"/>
          </a:xfrm>
        </p:grpSpPr>
        <p:sp>
          <p:nvSpPr>
            <p:cNvPr name="Freeform 7" id="7"/>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0420823" y="6946760"/>
            <a:ext cx="6245848" cy="2140091"/>
            <a:chOff x="0" y="0"/>
            <a:chExt cx="1826937" cy="625985"/>
          </a:xfrm>
        </p:grpSpPr>
        <p:sp>
          <p:nvSpPr>
            <p:cNvPr name="Freeform 10" id="10"/>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420823" y="1200149"/>
            <a:ext cx="6245848" cy="2140091"/>
            <a:chOff x="0" y="0"/>
            <a:chExt cx="1826937" cy="625985"/>
          </a:xfrm>
        </p:grpSpPr>
        <p:sp>
          <p:nvSpPr>
            <p:cNvPr name="Freeform 13" id="13"/>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5400000">
            <a:off x="-5430977" y="4080897"/>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name="Freeform 16" id="16"/>
          <p:cNvSpPr/>
          <p:nvPr/>
        </p:nvSpPr>
        <p:spPr>
          <a:xfrm flipH="true" flipV="true" rot="0">
            <a:off x="-493317" y="7402821"/>
            <a:ext cx="8740788" cy="6102659"/>
          </a:xfrm>
          <a:custGeom>
            <a:avLst/>
            <a:gdLst/>
            <a:ahLst/>
            <a:cxnLst/>
            <a:rect r="r" b="b" t="t" l="l"/>
            <a:pathLst>
              <a:path h="6102659" w="8740788">
                <a:moveTo>
                  <a:pt x="8740788" y="6102659"/>
                </a:moveTo>
                <a:lnTo>
                  <a:pt x="0" y="6102659"/>
                </a:lnTo>
                <a:lnTo>
                  <a:pt x="0" y="0"/>
                </a:lnTo>
                <a:lnTo>
                  <a:pt x="8740788" y="0"/>
                </a:lnTo>
                <a:lnTo>
                  <a:pt x="8740788" y="610265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0667890" y="1507040"/>
            <a:ext cx="1429938" cy="1516658"/>
            <a:chOff x="0" y="0"/>
            <a:chExt cx="376609" cy="399449"/>
          </a:xfrm>
        </p:grpSpPr>
        <p:sp>
          <p:nvSpPr>
            <p:cNvPr name="Freeform 18" id="18"/>
            <p:cNvSpPr/>
            <p:nvPr/>
          </p:nvSpPr>
          <p:spPr>
            <a:xfrm flipH="false" flipV="false" rot="0">
              <a:off x="0" y="0"/>
              <a:ext cx="376609" cy="399449"/>
            </a:xfrm>
            <a:custGeom>
              <a:avLst/>
              <a:gdLst/>
              <a:ahLst/>
              <a:cxnLst/>
              <a:rect r="r" b="b" t="t" l="l"/>
              <a:pathLst>
                <a:path h="399449" w="376609">
                  <a:moveTo>
                    <a:pt x="188305" y="0"/>
                  </a:moveTo>
                  <a:lnTo>
                    <a:pt x="188305" y="0"/>
                  </a:lnTo>
                  <a:cubicBezTo>
                    <a:pt x="292302" y="0"/>
                    <a:pt x="376609" y="84307"/>
                    <a:pt x="376609" y="188305"/>
                  </a:cubicBezTo>
                  <a:lnTo>
                    <a:pt x="376609" y="211144"/>
                  </a:lnTo>
                  <a:cubicBezTo>
                    <a:pt x="376609" y="261086"/>
                    <a:pt x="356770" y="308982"/>
                    <a:pt x="321456" y="344296"/>
                  </a:cubicBezTo>
                  <a:cubicBezTo>
                    <a:pt x="286142" y="379610"/>
                    <a:pt x="238246" y="399449"/>
                    <a:pt x="188305" y="399449"/>
                  </a:cubicBezTo>
                  <a:lnTo>
                    <a:pt x="188305" y="399449"/>
                  </a:lnTo>
                  <a:cubicBezTo>
                    <a:pt x="138363" y="399449"/>
                    <a:pt x="90467" y="379610"/>
                    <a:pt x="55153" y="344296"/>
                  </a:cubicBezTo>
                  <a:cubicBezTo>
                    <a:pt x="19839" y="308982"/>
                    <a:pt x="0" y="261086"/>
                    <a:pt x="0" y="211144"/>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0" id="20"/>
          <p:cNvSpPr txBox="true"/>
          <p:nvPr/>
        </p:nvSpPr>
        <p:spPr>
          <a:xfrm rot="0">
            <a:off x="1888126" y="1285874"/>
            <a:ext cx="7255874"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fonctionnels </a:t>
            </a:r>
          </a:p>
        </p:txBody>
      </p:sp>
      <p:sp>
        <p:nvSpPr>
          <p:cNvPr name="TextBox 21" id="21"/>
          <p:cNvSpPr txBox="true"/>
          <p:nvPr/>
        </p:nvSpPr>
        <p:spPr>
          <a:xfrm rot="0">
            <a:off x="1888126" y="4407154"/>
            <a:ext cx="7811720" cy="13964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Il s'agit des tâches ou des actions que les utilisateurs doivent pouvoir accomplir avec notre système .</a:t>
            </a:r>
          </a:p>
        </p:txBody>
      </p:sp>
      <p:grpSp>
        <p:nvGrpSpPr>
          <p:cNvPr name="Group 22" id="22"/>
          <p:cNvGrpSpPr/>
          <p:nvPr/>
        </p:nvGrpSpPr>
        <p:grpSpPr>
          <a:xfrm rot="0">
            <a:off x="10667890" y="4482265"/>
            <a:ext cx="1429938" cy="1431082"/>
            <a:chOff x="0" y="0"/>
            <a:chExt cx="376609" cy="376910"/>
          </a:xfrm>
        </p:grpSpPr>
        <p:sp>
          <p:nvSpPr>
            <p:cNvPr name="Freeform 23" id="23"/>
            <p:cNvSpPr/>
            <p:nvPr/>
          </p:nvSpPr>
          <p:spPr>
            <a:xfrm flipH="false" flipV="false" rot="0">
              <a:off x="0" y="0"/>
              <a:ext cx="376609" cy="376910"/>
            </a:xfrm>
            <a:custGeom>
              <a:avLst/>
              <a:gdLst/>
              <a:ahLst/>
              <a:cxnLst/>
              <a:rect r="r" b="b" t="t" l="l"/>
              <a:pathLst>
                <a:path h="376910" w="376609">
                  <a:moveTo>
                    <a:pt x="188305" y="0"/>
                  </a:moveTo>
                  <a:lnTo>
                    <a:pt x="188305" y="0"/>
                  </a:lnTo>
                  <a:cubicBezTo>
                    <a:pt x="292302" y="0"/>
                    <a:pt x="376609" y="84307"/>
                    <a:pt x="376609" y="188305"/>
                  </a:cubicBezTo>
                  <a:lnTo>
                    <a:pt x="376609" y="188606"/>
                  </a:lnTo>
                  <a:cubicBezTo>
                    <a:pt x="376609" y="238547"/>
                    <a:pt x="356770" y="286443"/>
                    <a:pt x="321456" y="321757"/>
                  </a:cubicBezTo>
                  <a:cubicBezTo>
                    <a:pt x="286142" y="357071"/>
                    <a:pt x="238246" y="376910"/>
                    <a:pt x="188305" y="376910"/>
                  </a:cubicBezTo>
                  <a:lnTo>
                    <a:pt x="188305" y="376910"/>
                  </a:lnTo>
                  <a:cubicBezTo>
                    <a:pt x="138363" y="376910"/>
                    <a:pt x="90467" y="357071"/>
                    <a:pt x="55153" y="321757"/>
                  </a:cubicBezTo>
                  <a:cubicBezTo>
                    <a:pt x="19839" y="286443"/>
                    <a:pt x="0" y="238547"/>
                    <a:pt x="0" y="188606"/>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5" id="25"/>
          <p:cNvGrpSpPr/>
          <p:nvPr/>
        </p:nvGrpSpPr>
        <p:grpSpPr>
          <a:xfrm rot="0">
            <a:off x="10667890" y="7260206"/>
            <a:ext cx="1429938" cy="1540569"/>
            <a:chOff x="0" y="0"/>
            <a:chExt cx="376609" cy="405747"/>
          </a:xfrm>
        </p:grpSpPr>
        <p:sp>
          <p:nvSpPr>
            <p:cNvPr name="Freeform 26" id="26"/>
            <p:cNvSpPr/>
            <p:nvPr/>
          </p:nvSpPr>
          <p:spPr>
            <a:xfrm flipH="false" flipV="false" rot="0">
              <a:off x="0" y="0"/>
              <a:ext cx="376609" cy="405747"/>
            </a:xfrm>
            <a:custGeom>
              <a:avLst/>
              <a:gdLst/>
              <a:ahLst/>
              <a:cxnLst/>
              <a:rect r="r" b="b" t="t" l="l"/>
              <a:pathLst>
                <a:path h="405747" w="376609">
                  <a:moveTo>
                    <a:pt x="188305" y="0"/>
                  </a:moveTo>
                  <a:lnTo>
                    <a:pt x="188305" y="0"/>
                  </a:lnTo>
                  <a:cubicBezTo>
                    <a:pt x="292302" y="0"/>
                    <a:pt x="376609" y="84307"/>
                    <a:pt x="376609" y="188305"/>
                  </a:cubicBezTo>
                  <a:lnTo>
                    <a:pt x="376609" y="217442"/>
                  </a:lnTo>
                  <a:cubicBezTo>
                    <a:pt x="376609" y="267384"/>
                    <a:pt x="356770" y="315280"/>
                    <a:pt x="321456" y="350593"/>
                  </a:cubicBezTo>
                  <a:cubicBezTo>
                    <a:pt x="286142" y="385907"/>
                    <a:pt x="238246" y="405747"/>
                    <a:pt x="188305" y="405747"/>
                  </a:cubicBezTo>
                  <a:lnTo>
                    <a:pt x="188305" y="405747"/>
                  </a:lnTo>
                  <a:cubicBezTo>
                    <a:pt x="138363" y="405747"/>
                    <a:pt x="90467" y="385907"/>
                    <a:pt x="55153" y="350593"/>
                  </a:cubicBezTo>
                  <a:cubicBezTo>
                    <a:pt x="19839" y="315280"/>
                    <a:pt x="0" y="267384"/>
                    <a:pt x="0" y="217442"/>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8" id="28"/>
          <p:cNvSpPr txBox="true"/>
          <p:nvPr/>
        </p:nvSpPr>
        <p:spPr>
          <a:xfrm rot="0">
            <a:off x="12331667" y="1305249"/>
            <a:ext cx="3846825"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citoyen peut déclarer, en anonyme, un acte suspect de piratage ou de tentative d’attaque.</a:t>
            </a:r>
          </a:p>
        </p:txBody>
      </p:sp>
      <p:sp>
        <p:nvSpPr>
          <p:cNvPr name="TextBox 29" id="29"/>
          <p:cNvSpPr txBox="true"/>
          <p:nvPr/>
        </p:nvSpPr>
        <p:spPr>
          <a:xfrm rot="0">
            <a:off x="12331667" y="4232860"/>
            <a:ext cx="4638649"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Une administration peut </a:t>
            </a:r>
          </a:p>
          <a:p>
            <a:pPr>
              <a:lnSpc>
                <a:spcPts val="3636"/>
              </a:lnSpc>
            </a:pPr>
            <a:r>
              <a:rPr lang="en-US" sz="2693" spc="-94">
                <a:solidFill>
                  <a:srgbClr val="392E2E"/>
                </a:solidFill>
                <a:latin typeface="Telegraf Medium"/>
              </a:rPr>
              <a:t>suivre l’état d’actualité de sécurité en Algérie avec les nouvelles vulnérabilités.</a:t>
            </a:r>
          </a:p>
        </p:txBody>
      </p:sp>
      <p:sp>
        <p:nvSpPr>
          <p:cNvPr name="TextBox 30" id="30"/>
          <p:cNvSpPr txBox="true"/>
          <p:nvPr/>
        </p:nvSpPr>
        <p:spPr>
          <a:xfrm rot="0">
            <a:off x="12331667" y="7050656"/>
            <a:ext cx="4405759" cy="23108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tableau de bord des statistiques officielles de nombres d’attaques au service de l’état .</a:t>
            </a:r>
          </a:p>
          <a:p>
            <a:pPr>
              <a:lnSpc>
                <a:spcPts val="3636"/>
              </a:lnSpc>
            </a:pPr>
          </a:p>
        </p:txBody>
      </p:sp>
      <p:sp>
        <p:nvSpPr>
          <p:cNvPr name="TextBox 31" id="31"/>
          <p:cNvSpPr txBox="true"/>
          <p:nvPr/>
        </p:nvSpPr>
        <p:spPr>
          <a:xfrm rot="0">
            <a:off x="10276721" y="1845592"/>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01</a:t>
            </a:r>
          </a:p>
        </p:txBody>
      </p:sp>
      <p:sp>
        <p:nvSpPr>
          <p:cNvPr name="TextBox 32" id="32"/>
          <p:cNvSpPr txBox="true"/>
          <p:nvPr/>
        </p:nvSpPr>
        <p:spPr>
          <a:xfrm rot="0">
            <a:off x="10276721" y="4760250"/>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02</a:t>
            </a:r>
          </a:p>
        </p:txBody>
      </p:sp>
      <p:sp>
        <p:nvSpPr>
          <p:cNvPr name="TextBox 33" id="33"/>
          <p:cNvSpPr txBox="true"/>
          <p:nvPr/>
        </p:nvSpPr>
        <p:spPr>
          <a:xfrm rot="0">
            <a:off x="10235837" y="7631681"/>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03</a:t>
            </a:r>
          </a:p>
        </p:txBody>
      </p:sp>
      <p:sp>
        <p:nvSpPr>
          <p:cNvPr name="Freeform 34" id="34"/>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873554" y="7615685"/>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856584" y="608108"/>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400000">
            <a:off x="8388336" y="-6581345"/>
            <a:ext cx="10063856" cy="11980781"/>
          </a:xfrm>
          <a:custGeom>
            <a:avLst/>
            <a:gdLst/>
            <a:ahLst/>
            <a:cxnLst/>
            <a:rect r="r" b="b" t="t" l="l"/>
            <a:pathLst>
              <a:path h="11980781" w="10063856">
                <a:moveTo>
                  <a:pt x="0" y="0"/>
                </a:moveTo>
                <a:lnTo>
                  <a:pt x="10063856" y="0"/>
                </a:lnTo>
                <a:lnTo>
                  <a:pt x="10063856" y="11980780"/>
                </a:lnTo>
                <a:lnTo>
                  <a:pt x="0" y="11980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6010" y="4711954"/>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82234" y="1114425"/>
            <a:ext cx="8695490"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non fonctionnels</a:t>
            </a:r>
          </a:p>
        </p:txBody>
      </p:sp>
      <p:sp>
        <p:nvSpPr>
          <p:cNvPr name="TextBox 8" id="8"/>
          <p:cNvSpPr txBox="true"/>
          <p:nvPr/>
        </p:nvSpPr>
        <p:spPr>
          <a:xfrm rot="0">
            <a:off x="1682234" y="3942384"/>
            <a:ext cx="10007132"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Des contraintes doivent être prises en compte tout au long du développement du notre projet :</a:t>
            </a:r>
          </a:p>
        </p:txBody>
      </p:sp>
      <p:sp>
        <p:nvSpPr>
          <p:cNvPr name="Freeform 9" id="9"/>
          <p:cNvSpPr/>
          <p:nvPr/>
        </p:nvSpPr>
        <p:spPr>
          <a:xfrm flipH="false" flipV="false" rot="0">
            <a:off x="9695134" y="1446757"/>
            <a:ext cx="936184" cy="936184"/>
          </a:xfrm>
          <a:custGeom>
            <a:avLst/>
            <a:gdLst/>
            <a:ahLst/>
            <a:cxnLst/>
            <a:rect r="r" b="b" t="t" l="l"/>
            <a:pathLst>
              <a:path h="936184" w="936184">
                <a:moveTo>
                  <a:pt x="0" y="0"/>
                </a:moveTo>
                <a:lnTo>
                  <a:pt x="936184" y="0"/>
                </a:lnTo>
                <a:lnTo>
                  <a:pt x="936184" y="936185"/>
                </a:lnTo>
                <a:lnTo>
                  <a:pt x="0" y="936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379396" y="5262762"/>
            <a:ext cx="10308842" cy="4679401"/>
            <a:chOff x="0" y="0"/>
            <a:chExt cx="3482744" cy="1580891"/>
          </a:xfrm>
        </p:grpSpPr>
        <p:sp>
          <p:nvSpPr>
            <p:cNvPr name="Freeform 11" id="11"/>
            <p:cNvSpPr/>
            <p:nvPr/>
          </p:nvSpPr>
          <p:spPr>
            <a:xfrm flipH="false" flipV="false" rot="0">
              <a:off x="0" y="0"/>
              <a:ext cx="3482744" cy="1580891"/>
            </a:xfrm>
            <a:custGeom>
              <a:avLst/>
              <a:gdLst/>
              <a:ahLst/>
              <a:cxnLst/>
              <a:rect r="r" b="b" t="t" l="l"/>
              <a:pathLst>
                <a:path h="1580891" w="3482744">
                  <a:moveTo>
                    <a:pt x="38301" y="0"/>
                  </a:moveTo>
                  <a:lnTo>
                    <a:pt x="3444444" y="0"/>
                  </a:lnTo>
                  <a:cubicBezTo>
                    <a:pt x="3465597" y="0"/>
                    <a:pt x="3482744" y="17148"/>
                    <a:pt x="3482744" y="38301"/>
                  </a:cubicBezTo>
                  <a:lnTo>
                    <a:pt x="3482744" y="1542590"/>
                  </a:lnTo>
                  <a:cubicBezTo>
                    <a:pt x="3482744" y="1563743"/>
                    <a:pt x="3465597" y="1580891"/>
                    <a:pt x="3444444" y="1580891"/>
                  </a:cubicBezTo>
                  <a:lnTo>
                    <a:pt x="38301" y="1580891"/>
                  </a:lnTo>
                  <a:cubicBezTo>
                    <a:pt x="17148" y="1580891"/>
                    <a:pt x="0" y="1563743"/>
                    <a:pt x="0" y="1542590"/>
                  </a:cubicBezTo>
                  <a:lnTo>
                    <a:pt x="0" y="38301"/>
                  </a:lnTo>
                  <a:cubicBezTo>
                    <a:pt x="0" y="17148"/>
                    <a:pt x="17148" y="0"/>
                    <a:pt x="38301" y="0"/>
                  </a:cubicBezTo>
                  <a:close/>
                </a:path>
              </a:pathLst>
            </a:custGeom>
            <a:solidFill>
              <a:srgbClr val="A8CEE9"/>
            </a:solidFill>
            <a:ln w="9525">
              <a:solidFill>
                <a:srgbClr val="000000"/>
              </a:solidFill>
            </a:ln>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grpSp>
        <p:nvGrpSpPr>
          <p:cNvPr name="Group 13" id="13"/>
          <p:cNvGrpSpPr/>
          <p:nvPr/>
        </p:nvGrpSpPr>
        <p:grpSpPr>
          <a:xfrm rot="0">
            <a:off x="4781923" y="5552455"/>
            <a:ext cx="4489040" cy="1730249"/>
            <a:chOff x="0" y="0"/>
            <a:chExt cx="1516580" cy="584548"/>
          </a:xfrm>
        </p:grpSpPr>
        <p:sp>
          <p:nvSpPr>
            <p:cNvPr name="Freeform 14" id="14"/>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C1FF72"/>
            </a:solidFill>
            <a:ln w="9525">
              <a:solidFill>
                <a:srgbClr val="000000"/>
              </a:solidFill>
            </a:ln>
          </p:spPr>
        </p:sp>
        <p:sp>
          <p:nvSpPr>
            <p:cNvPr name="TextBox 15" id="15"/>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16" id="16"/>
          <p:cNvSpPr txBox="true"/>
          <p:nvPr/>
        </p:nvSpPr>
        <p:spPr>
          <a:xfrm rot="0">
            <a:off x="4968884"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Sécurité </a:t>
            </a:r>
          </a:p>
        </p:txBody>
      </p:sp>
      <p:grpSp>
        <p:nvGrpSpPr>
          <p:cNvPr name="Group 17" id="17"/>
          <p:cNvGrpSpPr/>
          <p:nvPr/>
        </p:nvGrpSpPr>
        <p:grpSpPr>
          <a:xfrm rot="0">
            <a:off x="4781923" y="7766461"/>
            <a:ext cx="4489040" cy="1730249"/>
            <a:chOff x="0" y="0"/>
            <a:chExt cx="1516580" cy="584548"/>
          </a:xfrm>
        </p:grpSpPr>
        <p:sp>
          <p:nvSpPr>
            <p:cNvPr name="Freeform 18" id="1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86EAE9"/>
            </a:solidFill>
            <a:ln w="9525">
              <a:solidFill>
                <a:srgbClr val="000000"/>
              </a:solidFill>
            </a:ln>
          </p:spPr>
        </p:sp>
        <p:sp>
          <p:nvSpPr>
            <p:cNvPr name="TextBox 19" id="1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0" id="20"/>
          <p:cNvSpPr txBox="true"/>
          <p:nvPr/>
        </p:nvSpPr>
        <p:spPr>
          <a:xfrm rot="0">
            <a:off x="4968884"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Conception inclusive pour tous, y compris besoins spéciaux.</a:t>
            </a:r>
          </a:p>
        </p:txBody>
      </p:sp>
      <p:sp>
        <p:nvSpPr>
          <p:cNvPr name="TextBox 21" id="21"/>
          <p:cNvSpPr txBox="true"/>
          <p:nvPr/>
        </p:nvSpPr>
        <p:spPr>
          <a:xfrm rot="0">
            <a:off x="4968884"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Accessibilité </a:t>
            </a:r>
          </a:p>
        </p:txBody>
      </p:sp>
      <p:grpSp>
        <p:nvGrpSpPr>
          <p:cNvPr name="Group 22" id="22"/>
          <p:cNvGrpSpPr/>
          <p:nvPr/>
        </p:nvGrpSpPr>
        <p:grpSpPr>
          <a:xfrm rot="0">
            <a:off x="9581223" y="5552455"/>
            <a:ext cx="4489040" cy="1730249"/>
            <a:chOff x="0" y="0"/>
            <a:chExt cx="1516580" cy="584548"/>
          </a:xfrm>
        </p:grpSpPr>
        <p:sp>
          <p:nvSpPr>
            <p:cNvPr name="Freeform 23" id="23"/>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FFFF"/>
            </a:solidFill>
            <a:ln w="9525">
              <a:solidFill>
                <a:srgbClr val="000000"/>
              </a:solidFill>
            </a:ln>
          </p:spPr>
        </p:sp>
        <p:sp>
          <p:nvSpPr>
            <p:cNvPr name="TextBox 24" id="24"/>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5" id="25"/>
          <p:cNvSpPr txBox="true"/>
          <p:nvPr/>
        </p:nvSpPr>
        <p:spPr>
          <a:xfrm rot="0">
            <a:off x="9768183"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Application rapide, réactive pour navigation fluide.</a:t>
            </a:r>
          </a:p>
        </p:txBody>
      </p:sp>
      <p:sp>
        <p:nvSpPr>
          <p:cNvPr name="TextBox 26" id="26"/>
          <p:cNvSpPr txBox="true"/>
          <p:nvPr/>
        </p:nvSpPr>
        <p:spPr>
          <a:xfrm rot="0">
            <a:off x="9768183"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Performance</a:t>
            </a:r>
          </a:p>
        </p:txBody>
      </p:sp>
      <p:grpSp>
        <p:nvGrpSpPr>
          <p:cNvPr name="Group 27" id="27"/>
          <p:cNvGrpSpPr/>
          <p:nvPr/>
        </p:nvGrpSpPr>
        <p:grpSpPr>
          <a:xfrm rot="0">
            <a:off x="9695134" y="7766461"/>
            <a:ext cx="4489040" cy="1730249"/>
            <a:chOff x="0" y="0"/>
            <a:chExt cx="1516580" cy="584548"/>
          </a:xfrm>
        </p:grpSpPr>
        <p:sp>
          <p:nvSpPr>
            <p:cNvPr name="Freeform 28" id="2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D1ED"/>
            </a:solidFill>
            <a:ln w="9525">
              <a:solidFill>
                <a:srgbClr val="000000"/>
              </a:solidFill>
            </a:ln>
          </p:spPr>
        </p:sp>
        <p:sp>
          <p:nvSpPr>
            <p:cNvPr name="TextBox 29" id="2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30" id="30"/>
          <p:cNvSpPr txBox="true"/>
          <p:nvPr/>
        </p:nvSpPr>
        <p:spPr>
          <a:xfrm rot="0">
            <a:off x="9768183"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Plateforme fiable, disponible sans interruption pour les utilisateurs.</a:t>
            </a:r>
          </a:p>
        </p:txBody>
      </p:sp>
      <p:sp>
        <p:nvSpPr>
          <p:cNvPr name="TextBox 31" id="31"/>
          <p:cNvSpPr txBox="true"/>
          <p:nvPr/>
        </p:nvSpPr>
        <p:spPr>
          <a:xfrm rot="0">
            <a:off x="9768183"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Fiabilité</a:t>
            </a:r>
          </a:p>
        </p:txBody>
      </p:sp>
      <p:sp>
        <p:nvSpPr>
          <p:cNvPr name="TextBox 32" id="32"/>
          <p:cNvSpPr txBox="true"/>
          <p:nvPr/>
        </p:nvSpPr>
        <p:spPr>
          <a:xfrm rot="0">
            <a:off x="4968884"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 Protéger les données et utilisateurs contre attaques malveillantes.</a:t>
            </a:r>
          </a:p>
        </p:txBody>
      </p:sp>
      <p:sp>
        <p:nvSpPr>
          <p:cNvPr name="Freeform 33" id="33"/>
          <p:cNvSpPr/>
          <p:nvPr/>
        </p:nvSpPr>
        <p:spPr>
          <a:xfrm flipH="false" flipV="false" rot="9551216">
            <a:off x="15308986" y="5486962"/>
            <a:ext cx="2606615" cy="1184825"/>
          </a:xfrm>
          <a:custGeom>
            <a:avLst/>
            <a:gdLst/>
            <a:ahLst/>
            <a:cxnLst/>
            <a:rect r="r" b="b" t="t" l="l"/>
            <a:pathLst>
              <a:path h="1184825" w="2606615">
                <a:moveTo>
                  <a:pt x="0" y="0"/>
                </a:moveTo>
                <a:lnTo>
                  <a:pt x="2606616" y="0"/>
                </a:lnTo>
                <a:lnTo>
                  <a:pt x="2606616" y="1184825"/>
                </a:lnTo>
                <a:lnTo>
                  <a:pt x="0" y="1184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98994" y="2849886"/>
            <a:ext cx="12518777" cy="7040177"/>
          </a:xfrm>
          <a:custGeom>
            <a:avLst/>
            <a:gdLst/>
            <a:ahLst/>
            <a:cxnLst/>
            <a:rect r="r" b="b" t="t" l="l"/>
            <a:pathLst>
              <a:path h="7040177" w="12518777">
                <a:moveTo>
                  <a:pt x="0" y="0"/>
                </a:moveTo>
                <a:lnTo>
                  <a:pt x="12518777" y="0"/>
                </a:lnTo>
                <a:lnTo>
                  <a:pt x="12518777" y="7040176"/>
                </a:lnTo>
                <a:lnTo>
                  <a:pt x="0" y="7040176"/>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138261" y="2264362"/>
            <a:ext cx="7208790"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Diagramme de Cas d'utilisation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53826" y="3394466"/>
            <a:ext cx="7546296" cy="6661594"/>
          </a:xfrm>
          <a:custGeom>
            <a:avLst/>
            <a:gdLst/>
            <a:ahLst/>
            <a:cxnLst/>
            <a:rect r="r" b="b" t="t" l="l"/>
            <a:pathLst>
              <a:path h="6661594" w="7546296">
                <a:moveTo>
                  <a:pt x="0" y="0"/>
                </a:moveTo>
                <a:lnTo>
                  <a:pt x="7546296" y="0"/>
                </a:lnTo>
                <a:lnTo>
                  <a:pt x="7546296" y="6661594"/>
                </a:lnTo>
                <a:lnTo>
                  <a:pt x="0" y="6661594"/>
                </a:lnTo>
                <a:lnTo>
                  <a:pt x="0" y="0"/>
                </a:lnTo>
                <a:close/>
              </a:path>
            </a:pathLst>
          </a:custGeom>
          <a:blipFill>
            <a:blip r:embed="rId8"/>
            <a:stretch>
              <a:fillRect l="0" t="-219" r="-314" b="-219"/>
            </a:stretch>
          </a:blipFill>
        </p:spPr>
      </p:sp>
      <p:sp>
        <p:nvSpPr>
          <p:cNvPr name="TextBox 6" id="6"/>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7" id="7"/>
          <p:cNvSpPr txBox="true"/>
          <p:nvPr/>
        </p:nvSpPr>
        <p:spPr>
          <a:xfrm rot="0">
            <a:off x="3398994" y="2685422"/>
            <a:ext cx="5246609"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Remplir un formulaire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2223792" y="2685422"/>
            <a:ext cx="8826388"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a:t>
            </a:r>
            <a:r>
              <a:rPr lang="en-US" sz="3263" spc="-114">
                <a:solidFill>
                  <a:srgbClr val="392E2E"/>
                </a:solidFill>
                <a:latin typeface="Telegraf Medium Bold"/>
              </a:rPr>
              <a:t> Signaler un indicateur de compromission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3398994" y="2685422"/>
            <a:ext cx="574500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a:t>
            </a:r>
            <a:r>
              <a:rPr lang="en-US" sz="3263" spc="-114">
                <a:solidFill>
                  <a:srgbClr val="392E2E"/>
                </a:solidFill>
                <a:latin typeface="Telegraf Medium Bold"/>
              </a:rPr>
              <a:t> scanner un service web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50415" y="3500496"/>
            <a:ext cx="14708885" cy="5198603"/>
          </a:xfrm>
          <a:custGeom>
            <a:avLst/>
            <a:gdLst/>
            <a:ahLst/>
            <a:cxnLst/>
            <a:rect r="r" b="b" t="t" l="l"/>
            <a:pathLst>
              <a:path h="5198603" w="14708885">
                <a:moveTo>
                  <a:pt x="0" y="0"/>
                </a:moveTo>
                <a:lnTo>
                  <a:pt x="14708885" y="0"/>
                </a:lnTo>
                <a:lnTo>
                  <a:pt x="14708885" y="5198603"/>
                </a:lnTo>
                <a:lnTo>
                  <a:pt x="0" y="5198603"/>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590615" y="2469318"/>
            <a:ext cx="5549585"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   </a:t>
            </a:r>
            <a:r>
              <a:rPr lang="en-US" sz="3263" spc="-114">
                <a:solidFill>
                  <a:srgbClr val="392E2E"/>
                </a:solidFill>
                <a:latin typeface="Telegraf Medium Bold"/>
              </a:rPr>
              <a:t>Diagramme de classe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44284" y="3008053"/>
            <a:ext cx="11330974" cy="7126020"/>
          </a:xfrm>
          <a:custGeom>
            <a:avLst/>
            <a:gdLst/>
            <a:ahLst/>
            <a:cxnLst/>
            <a:rect r="r" b="b" t="t" l="l"/>
            <a:pathLst>
              <a:path h="7126020" w="11330974">
                <a:moveTo>
                  <a:pt x="0" y="0"/>
                </a:moveTo>
                <a:lnTo>
                  <a:pt x="11330975" y="0"/>
                </a:lnTo>
                <a:lnTo>
                  <a:pt x="11330975" y="7126019"/>
                </a:lnTo>
                <a:lnTo>
                  <a:pt x="0" y="7126019"/>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remplir un formulaire d'incident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signaler un IOC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318170"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50592"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8058" y="6992287"/>
            <a:ext cx="1267104" cy="1013684"/>
          </a:xfrm>
          <a:custGeom>
            <a:avLst/>
            <a:gdLst/>
            <a:ahLst/>
            <a:cxnLst/>
            <a:rect r="r" b="b" t="t" l="l"/>
            <a:pathLst>
              <a:path h="1013684" w="1267104">
                <a:moveTo>
                  <a:pt x="0" y="0"/>
                </a:moveTo>
                <a:lnTo>
                  <a:pt x="1267104" y="0"/>
                </a:lnTo>
                <a:lnTo>
                  <a:pt x="1267104" y="1013683"/>
                </a:lnTo>
                <a:lnTo>
                  <a:pt x="0" y="1013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17220">
            <a:off x="-950194" y="7641787"/>
            <a:ext cx="6630919" cy="7654741"/>
          </a:xfrm>
          <a:custGeom>
            <a:avLst/>
            <a:gdLst/>
            <a:ahLst/>
            <a:cxnLst/>
            <a:rect r="r" b="b" t="t" l="l"/>
            <a:pathLst>
              <a:path h="7654741" w="6630919">
                <a:moveTo>
                  <a:pt x="0" y="0"/>
                </a:moveTo>
                <a:lnTo>
                  <a:pt x="6630919" y="0"/>
                </a:lnTo>
                <a:lnTo>
                  <a:pt x="6630919"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05797" y="6934975"/>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99512" y="4552518"/>
            <a:ext cx="4937097" cy="877016"/>
            <a:chOff x="0" y="0"/>
            <a:chExt cx="2287799" cy="406400"/>
          </a:xfrm>
        </p:grpSpPr>
        <p:sp>
          <p:nvSpPr>
            <p:cNvPr name="Freeform 8" id="8"/>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1931934" y="4552518"/>
            <a:ext cx="4937097" cy="877016"/>
            <a:chOff x="0" y="0"/>
            <a:chExt cx="2287799" cy="406400"/>
          </a:xfrm>
        </p:grpSpPr>
        <p:sp>
          <p:nvSpPr>
            <p:cNvPr name="Freeform 11" id="11"/>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2" id="12"/>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099512" y="7060620"/>
            <a:ext cx="4937097" cy="877016"/>
            <a:chOff x="0" y="0"/>
            <a:chExt cx="2287799" cy="406400"/>
          </a:xfrm>
        </p:grpSpPr>
        <p:sp>
          <p:nvSpPr>
            <p:cNvPr name="Freeform 14" id="14"/>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5" id="15"/>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1839255" y="7060620"/>
            <a:ext cx="4937097" cy="877016"/>
            <a:chOff x="0" y="0"/>
            <a:chExt cx="2287799" cy="406400"/>
          </a:xfrm>
        </p:grpSpPr>
        <p:sp>
          <p:nvSpPr>
            <p:cNvPr name="Freeform 17" id="17"/>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8" id="18"/>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sp>
        <p:nvSpPr>
          <p:cNvPr name="Freeform 19" id="19"/>
          <p:cNvSpPr/>
          <p:nvPr/>
        </p:nvSpPr>
        <p:spPr>
          <a:xfrm flipH="false" flipV="false" rot="0">
            <a:off x="10839349" y="-2572634"/>
            <a:ext cx="8740788" cy="6102659"/>
          </a:xfrm>
          <a:custGeom>
            <a:avLst/>
            <a:gdLst/>
            <a:ahLst/>
            <a:cxnLst/>
            <a:rect r="r" b="b" t="t" l="l"/>
            <a:pathLst>
              <a:path h="6102659" w="8740788">
                <a:moveTo>
                  <a:pt x="0" y="0"/>
                </a:moveTo>
                <a:lnTo>
                  <a:pt x="8740788" y="0"/>
                </a:lnTo>
                <a:lnTo>
                  <a:pt x="8740788" y="6102659"/>
                </a:lnTo>
                <a:lnTo>
                  <a:pt x="0" y="6102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784144" y="-1959615"/>
            <a:ext cx="3842506" cy="3256524"/>
          </a:xfrm>
          <a:custGeom>
            <a:avLst/>
            <a:gdLst/>
            <a:ahLst/>
            <a:cxnLst/>
            <a:rect r="r" b="b" t="t" l="l"/>
            <a:pathLst>
              <a:path h="3256524" w="3842506">
                <a:moveTo>
                  <a:pt x="0" y="0"/>
                </a:moveTo>
                <a:lnTo>
                  <a:pt x="3842506" y="0"/>
                </a:lnTo>
                <a:lnTo>
                  <a:pt x="3842506" y="3256524"/>
                </a:lnTo>
                <a:lnTo>
                  <a:pt x="0" y="3256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887280" y="-10287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028700" y="1114425"/>
            <a:ext cx="10631765"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     Le Plan</a:t>
            </a:r>
          </a:p>
        </p:txBody>
      </p:sp>
      <p:sp>
        <p:nvSpPr>
          <p:cNvPr name="TextBox 23" id="23"/>
          <p:cNvSpPr txBox="true"/>
          <p:nvPr/>
        </p:nvSpPr>
        <p:spPr>
          <a:xfrm rot="0">
            <a:off x="1560939" y="2737829"/>
            <a:ext cx="10099527"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Une vue d'ensemble claire et structurée de nos travaux de recherche.</a:t>
            </a:r>
          </a:p>
        </p:txBody>
      </p:sp>
      <p:sp>
        <p:nvSpPr>
          <p:cNvPr name="TextBox 24" id="24"/>
          <p:cNvSpPr txBox="true"/>
          <p:nvPr/>
        </p:nvSpPr>
        <p:spPr>
          <a:xfrm rot="0">
            <a:off x="951816"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01.</a:t>
            </a:r>
          </a:p>
        </p:txBody>
      </p:sp>
      <p:sp>
        <p:nvSpPr>
          <p:cNvPr name="TextBox 25" id="25"/>
          <p:cNvSpPr txBox="true"/>
          <p:nvPr/>
        </p:nvSpPr>
        <p:spPr>
          <a:xfrm rot="0">
            <a:off x="3450314"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Introduction</a:t>
            </a:r>
          </a:p>
        </p:txBody>
      </p:sp>
      <p:sp>
        <p:nvSpPr>
          <p:cNvPr name="TextBox 26" id="26"/>
          <p:cNvSpPr txBox="true"/>
          <p:nvPr/>
        </p:nvSpPr>
        <p:spPr>
          <a:xfrm rot="0">
            <a:off x="951816" y="7296311"/>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02.</a:t>
            </a:r>
          </a:p>
        </p:txBody>
      </p:sp>
      <p:sp>
        <p:nvSpPr>
          <p:cNvPr name="TextBox 27" id="27"/>
          <p:cNvSpPr txBox="true"/>
          <p:nvPr/>
        </p:nvSpPr>
        <p:spPr>
          <a:xfrm rot="0">
            <a:off x="3450314" y="7172486"/>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Conception</a:t>
            </a:r>
          </a:p>
        </p:txBody>
      </p:sp>
      <p:sp>
        <p:nvSpPr>
          <p:cNvPr name="TextBox 28" id="28"/>
          <p:cNvSpPr txBox="true"/>
          <p:nvPr/>
        </p:nvSpPr>
        <p:spPr>
          <a:xfrm rot="0">
            <a:off x="9839443"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03.</a:t>
            </a:r>
          </a:p>
        </p:txBody>
      </p:sp>
      <p:sp>
        <p:nvSpPr>
          <p:cNvPr name="TextBox 29" id="29"/>
          <p:cNvSpPr txBox="true"/>
          <p:nvPr/>
        </p:nvSpPr>
        <p:spPr>
          <a:xfrm rot="0">
            <a:off x="12337942"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Implémentation</a:t>
            </a:r>
          </a:p>
        </p:txBody>
      </p:sp>
      <p:sp>
        <p:nvSpPr>
          <p:cNvPr name="TextBox 30" id="30"/>
          <p:cNvSpPr txBox="true"/>
          <p:nvPr/>
        </p:nvSpPr>
        <p:spPr>
          <a:xfrm rot="0">
            <a:off x="9839443" y="7237278"/>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04.</a:t>
            </a:r>
          </a:p>
        </p:txBody>
      </p:sp>
      <p:sp>
        <p:nvSpPr>
          <p:cNvPr name="TextBox 31" id="31"/>
          <p:cNvSpPr txBox="true"/>
          <p:nvPr/>
        </p:nvSpPr>
        <p:spPr>
          <a:xfrm rot="0">
            <a:off x="12337942" y="7142969"/>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Conclusion</a:t>
            </a:r>
          </a:p>
        </p:txBody>
      </p:sp>
      <p:sp>
        <p:nvSpPr>
          <p:cNvPr name="Freeform 32" id="32"/>
          <p:cNvSpPr/>
          <p:nvPr/>
        </p:nvSpPr>
        <p:spPr>
          <a:xfrm flipH="true" flipV="true" rot="0">
            <a:off x="15619203" y="7200900"/>
            <a:ext cx="5337594" cy="4114800"/>
          </a:xfrm>
          <a:custGeom>
            <a:avLst/>
            <a:gdLst/>
            <a:ahLst/>
            <a:cxnLst/>
            <a:rect r="r" b="b" t="t" l="l"/>
            <a:pathLst>
              <a:path h="4114800" w="5337594">
                <a:moveTo>
                  <a:pt x="5337594" y="4114800"/>
                </a:moveTo>
                <a:lnTo>
                  <a:pt x="0" y="4114800"/>
                </a:lnTo>
                <a:lnTo>
                  <a:pt x="0" y="0"/>
                </a:lnTo>
                <a:lnTo>
                  <a:pt x="5337594" y="0"/>
                </a:lnTo>
                <a:lnTo>
                  <a:pt x="5337594"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631447" y="2264362"/>
            <a:ext cx="1202048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scanner un service web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4155" y="3876129"/>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Implémentation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Passons à l'implémentation, mettant en avant les langages de programmation, les outils de développement utilisés, et partageant des captures d'écran pour illustrer concrètement notre travail accompli.</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2857500" y="3126385"/>
            <a:ext cx="1363218" cy="1739354"/>
          </a:xfrm>
          <a:custGeom>
            <a:avLst/>
            <a:gdLst/>
            <a:ahLst/>
            <a:cxnLst/>
            <a:rect r="r" b="b" t="t" l="l"/>
            <a:pathLst>
              <a:path h="1739354" w="1363218">
                <a:moveTo>
                  <a:pt x="1363218" y="0"/>
                </a:moveTo>
                <a:lnTo>
                  <a:pt x="0" y="0"/>
                </a:lnTo>
                <a:lnTo>
                  <a:pt x="0" y="1739353"/>
                </a:lnTo>
                <a:lnTo>
                  <a:pt x="1363218" y="1739353"/>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TextBox 2" id="2"/>
          <p:cNvSpPr txBox="true"/>
          <p:nvPr/>
        </p:nvSpPr>
        <p:spPr>
          <a:xfrm rot="0">
            <a:off x="1028700" y="706798"/>
            <a:ext cx="12337830" cy="2403872"/>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Langages de programmation</a:t>
            </a:r>
          </a:p>
        </p:txBody>
      </p:sp>
      <p:sp>
        <p:nvSpPr>
          <p:cNvPr name="TextBox 3" id="3"/>
          <p:cNvSpPr txBox="true"/>
          <p:nvPr/>
        </p:nvSpPr>
        <p:spPr>
          <a:xfrm rot="0">
            <a:off x="1028700" y="3308741"/>
            <a:ext cx="8115300" cy="971403"/>
          </a:xfrm>
          <a:prstGeom prst="rect">
            <a:avLst/>
          </a:prstGeom>
        </p:spPr>
        <p:txBody>
          <a:bodyPr anchor="t" rtlCol="false" tIns="0" lIns="0" bIns="0" rIns="0">
            <a:spAutoFit/>
          </a:bodyPr>
          <a:lstStyle/>
          <a:p>
            <a:pPr>
              <a:lnSpc>
                <a:spcPts val="3731"/>
              </a:lnSpc>
            </a:pPr>
            <a:r>
              <a:rPr lang="en-US" sz="2763" spc="-96">
                <a:solidFill>
                  <a:srgbClr val="392E2E"/>
                </a:solidFill>
                <a:latin typeface="Telegraf Medium"/>
              </a:rPr>
              <a:t>Durant le développement de notre site, nous avons utilisé un éventail de langages de programmation</a:t>
            </a:r>
          </a:p>
        </p:txBody>
      </p:sp>
      <p:grpSp>
        <p:nvGrpSpPr>
          <p:cNvPr name="Group 4" id="4"/>
          <p:cNvGrpSpPr/>
          <p:nvPr/>
        </p:nvGrpSpPr>
        <p:grpSpPr>
          <a:xfrm rot="0">
            <a:off x="12850429" y="7889724"/>
            <a:ext cx="2072747" cy="1949027"/>
            <a:chOff x="0" y="0"/>
            <a:chExt cx="2354580" cy="2214038"/>
          </a:xfrm>
        </p:grpSpPr>
        <p:sp>
          <p:nvSpPr>
            <p:cNvPr name="Freeform 5" id="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6" id="6"/>
          <p:cNvGrpSpPr/>
          <p:nvPr/>
        </p:nvGrpSpPr>
        <p:grpSpPr>
          <a:xfrm rot="-10800000">
            <a:off x="15545272" y="6895367"/>
            <a:ext cx="2072747" cy="1949027"/>
            <a:chOff x="0" y="0"/>
            <a:chExt cx="2354580" cy="2214038"/>
          </a:xfrm>
        </p:grpSpPr>
        <p:sp>
          <p:nvSpPr>
            <p:cNvPr name="Freeform 7" id="7"/>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8" id="8"/>
          <p:cNvGrpSpPr/>
          <p:nvPr/>
        </p:nvGrpSpPr>
        <p:grpSpPr>
          <a:xfrm rot="-10800000">
            <a:off x="10155587" y="6895367"/>
            <a:ext cx="2072747" cy="1949027"/>
            <a:chOff x="0" y="0"/>
            <a:chExt cx="2354580" cy="2214038"/>
          </a:xfrm>
        </p:grpSpPr>
        <p:sp>
          <p:nvSpPr>
            <p:cNvPr name="Freeform 9" id="9"/>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0" id="10"/>
          <p:cNvGrpSpPr/>
          <p:nvPr/>
        </p:nvGrpSpPr>
        <p:grpSpPr>
          <a:xfrm rot="-10800000">
            <a:off x="12850429" y="2750836"/>
            <a:ext cx="2072747" cy="1949027"/>
            <a:chOff x="0" y="0"/>
            <a:chExt cx="2354580" cy="2214038"/>
          </a:xfrm>
        </p:grpSpPr>
        <p:sp>
          <p:nvSpPr>
            <p:cNvPr name="Freeform 11" id="11"/>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2" id="12"/>
          <p:cNvGrpSpPr/>
          <p:nvPr/>
        </p:nvGrpSpPr>
        <p:grpSpPr>
          <a:xfrm rot="0">
            <a:off x="15545272" y="4104481"/>
            <a:ext cx="2072747" cy="1949027"/>
            <a:chOff x="0" y="0"/>
            <a:chExt cx="2354580" cy="2214038"/>
          </a:xfrm>
        </p:grpSpPr>
        <p:sp>
          <p:nvSpPr>
            <p:cNvPr name="Freeform 13" id="13"/>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4" id="14"/>
          <p:cNvGrpSpPr/>
          <p:nvPr/>
        </p:nvGrpSpPr>
        <p:grpSpPr>
          <a:xfrm rot="0">
            <a:off x="10155587" y="4104481"/>
            <a:ext cx="2072747" cy="1949027"/>
            <a:chOff x="0" y="0"/>
            <a:chExt cx="2354580" cy="2214038"/>
          </a:xfrm>
        </p:grpSpPr>
        <p:sp>
          <p:nvSpPr>
            <p:cNvPr name="Freeform 15" id="1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9"/>
            </a:solidFill>
          </p:spPr>
        </p:sp>
      </p:grpSp>
      <p:sp>
        <p:nvSpPr>
          <p:cNvPr name="Freeform 16" id="16"/>
          <p:cNvSpPr/>
          <p:nvPr/>
        </p:nvSpPr>
        <p:spPr>
          <a:xfrm flipH="false" flipV="false" rot="0">
            <a:off x="13231759" y="2953940"/>
            <a:ext cx="1367463" cy="1367463"/>
          </a:xfrm>
          <a:custGeom>
            <a:avLst/>
            <a:gdLst/>
            <a:ahLst/>
            <a:cxnLst/>
            <a:rect r="r" b="b" t="t" l="l"/>
            <a:pathLst>
              <a:path h="1367463" w="1367463">
                <a:moveTo>
                  <a:pt x="0" y="0"/>
                </a:moveTo>
                <a:lnTo>
                  <a:pt x="1367463" y="0"/>
                </a:lnTo>
                <a:lnTo>
                  <a:pt x="1367463" y="1367463"/>
                </a:lnTo>
                <a:lnTo>
                  <a:pt x="0" y="136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702255" y="4321403"/>
            <a:ext cx="990656" cy="1106878"/>
          </a:xfrm>
          <a:custGeom>
            <a:avLst/>
            <a:gdLst/>
            <a:ahLst/>
            <a:cxnLst/>
            <a:rect r="r" b="b" t="t" l="l"/>
            <a:pathLst>
              <a:path h="1106878" w="990656">
                <a:moveTo>
                  <a:pt x="0" y="0"/>
                </a:moveTo>
                <a:lnTo>
                  <a:pt x="990656" y="0"/>
                </a:lnTo>
                <a:lnTo>
                  <a:pt x="990656" y="1106879"/>
                </a:lnTo>
                <a:lnTo>
                  <a:pt x="0" y="11068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0592144" y="7078130"/>
            <a:ext cx="1199632" cy="1193088"/>
          </a:xfrm>
          <a:custGeom>
            <a:avLst/>
            <a:gdLst/>
            <a:ahLst/>
            <a:cxnLst/>
            <a:rect r="r" b="b" t="t" l="l"/>
            <a:pathLst>
              <a:path h="1193088" w="1199632">
                <a:moveTo>
                  <a:pt x="0" y="0"/>
                </a:moveTo>
                <a:lnTo>
                  <a:pt x="1199632" y="0"/>
                </a:lnTo>
                <a:lnTo>
                  <a:pt x="1199632" y="1193089"/>
                </a:lnTo>
                <a:lnTo>
                  <a:pt x="0" y="1193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304808" y="8020592"/>
            <a:ext cx="1407614" cy="1407614"/>
          </a:xfrm>
          <a:custGeom>
            <a:avLst/>
            <a:gdLst/>
            <a:ahLst/>
            <a:cxnLst/>
            <a:rect r="r" b="b" t="t" l="l"/>
            <a:pathLst>
              <a:path h="1407614" w="1407614">
                <a:moveTo>
                  <a:pt x="0" y="0"/>
                </a:moveTo>
                <a:lnTo>
                  <a:pt x="1407614" y="0"/>
                </a:lnTo>
                <a:lnTo>
                  <a:pt x="1407614" y="1407614"/>
                </a:lnTo>
                <a:lnTo>
                  <a:pt x="0" y="14076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6025438" y="4321403"/>
            <a:ext cx="1095750" cy="1095750"/>
          </a:xfrm>
          <a:custGeom>
            <a:avLst/>
            <a:gdLst/>
            <a:ahLst/>
            <a:cxnLst/>
            <a:rect r="r" b="b" t="t" l="l"/>
            <a:pathLst>
              <a:path h="1095750" w="1095750">
                <a:moveTo>
                  <a:pt x="0" y="0"/>
                </a:moveTo>
                <a:lnTo>
                  <a:pt x="1095750" y="0"/>
                </a:lnTo>
                <a:lnTo>
                  <a:pt x="1095750" y="1095751"/>
                </a:lnTo>
                <a:lnTo>
                  <a:pt x="0" y="10957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6025438" y="7101589"/>
            <a:ext cx="1381827" cy="1233774"/>
          </a:xfrm>
          <a:custGeom>
            <a:avLst/>
            <a:gdLst/>
            <a:ahLst/>
            <a:cxnLst/>
            <a:rect r="r" b="b" t="t" l="l"/>
            <a:pathLst>
              <a:path h="1233774" w="1381827">
                <a:moveTo>
                  <a:pt x="0" y="0"/>
                </a:moveTo>
                <a:lnTo>
                  <a:pt x="1381826" y="0"/>
                </a:lnTo>
                <a:lnTo>
                  <a:pt x="1381826" y="1233774"/>
                </a:lnTo>
                <a:lnTo>
                  <a:pt x="0" y="1233774"/>
                </a:lnTo>
                <a:lnTo>
                  <a:pt x="0" y="0"/>
                </a:lnTo>
                <a:close/>
              </a:path>
            </a:pathLst>
          </a:custGeom>
          <a:blipFill>
            <a:blip r:embed="rId12"/>
            <a:stretch>
              <a:fillRect l="0" t="0" r="0" b="0"/>
            </a:stretch>
          </a:blipFill>
        </p:spPr>
      </p:sp>
      <p:sp>
        <p:nvSpPr>
          <p:cNvPr name="TextBox 22" id="22"/>
          <p:cNvSpPr txBox="true"/>
          <p:nvPr/>
        </p:nvSpPr>
        <p:spPr>
          <a:xfrm rot="0">
            <a:off x="12289148" y="6118700"/>
            <a:ext cx="3466878" cy="595270"/>
          </a:xfrm>
          <a:prstGeom prst="rect">
            <a:avLst/>
          </a:prstGeom>
        </p:spPr>
        <p:txBody>
          <a:bodyPr anchor="t" rtlCol="false" tIns="0" lIns="0" bIns="0" rIns="0">
            <a:spAutoFit/>
          </a:bodyPr>
          <a:lstStyle/>
          <a:p>
            <a:pPr algn="ctr">
              <a:lnSpc>
                <a:spcPts val="5064"/>
              </a:lnSpc>
            </a:pPr>
            <a:r>
              <a:rPr lang="en-US" sz="3376">
                <a:solidFill>
                  <a:srgbClr val="000000"/>
                </a:solidFill>
                <a:latin typeface="TAN Aegean"/>
              </a:rPr>
              <a:t>LANGAGES</a:t>
            </a:r>
          </a:p>
        </p:txBody>
      </p:sp>
      <p:sp>
        <p:nvSpPr>
          <p:cNvPr name="TextBox 23" id="23"/>
          <p:cNvSpPr txBox="true"/>
          <p:nvPr/>
        </p:nvSpPr>
        <p:spPr>
          <a:xfrm rot="0">
            <a:off x="12228333" y="6364341"/>
            <a:ext cx="3316939" cy="856092"/>
          </a:xfrm>
          <a:prstGeom prst="rect">
            <a:avLst/>
          </a:prstGeom>
        </p:spPr>
        <p:txBody>
          <a:bodyPr anchor="t" rtlCol="false" tIns="0" lIns="0" bIns="0" rIns="0">
            <a:spAutoFit/>
          </a:bodyPr>
          <a:lstStyle/>
          <a:p>
            <a:pPr algn="ctr">
              <a:lnSpc>
                <a:spcPts val="6171"/>
              </a:lnSpc>
              <a:spcBef>
                <a:spcPct val="0"/>
              </a:spcBef>
            </a:pPr>
          </a:p>
        </p:txBody>
      </p:sp>
      <p:sp>
        <p:nvSpPr>
          <p:cNvPr name="TextBox 24" id="24"/>
          <p:cNvSpPr txBox="true"/>
          <p:nvPr/>
        </p:nvSpPr>
        <p:spPr>
          <a:xfrm rot="0">
            <a:off x="13089872" y="9428206"/>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SQL</a:t>
            </a:r>
          </a:p>
        </p:txBody>
      </p:sp>
      <p:sp>
        <p:nvSpPr>
          <p:cNvPr name="TextBox 25" id="25"/>
          <p:cNvSpPr txBox="true"/>
          <p:nvPr/>
        </p:nvSpPr>
        <p:spPr>
          <a:xfrm rot="0">
            <a:off x="15756026" y="843598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Flask</a:t>
            </a:r>
          </a:p>
        </p:txBody>
      </p:sp>
      <p:sp>
        <p:nvSpPr>
          <p:cNvPr name="TextBox 26" id="26"/>
          <p:cNvSpPr txBox="true"/>
          <p:nvPr/>
        </p:nvSpPr>
        <p:spPr>
          <a:xfrm rot="0">
            <a:off x="15747694" y="5538511"/>
            <a:ext cx="1651238" cy="266700"/>
          </a:xfrm>
          <a:prstGeom prst="rect">
            <a:avLst/>
          </a:prstGeom>
        </p:spPr>
        <p:txBody>
          <a:bodyPr anchor="t" rtlCol="false" tIns="0" lIns="0" bIns="0" rIns="0">
            <a:spAutoFit/>
          </a:bodyPr>
          <a:lstStyle/>
          <a:p>
            <a:pPr algn="ctr">
              <a:lnSpc>
                <a:spcPts val="2138"/>
              </a:lnSpc>
            </a:pPr>
            <a:r>
              <a:rPr lang="en-US" sz="1781">
                <a:solidFill>
                  <a:srgbClr val="000000"/>
                </a:solidFill>
                <a:latin typeface="DM Sans Bold"/>
              </a:rPr>
              <a:t>JAVASCRIPT</a:t>
            </a:r>
          </a:p>
        </p:txBody>
      </p:sp>
      <p:sp>
        <p:nvSpPr>
          <p:cNvPr name="TextBox 27" id="27"/>
          <p:cNvSpPr txBox="true"/>
          <p:nvPr/>
        </p:nvSpPr>
        <p:spPr>
          <a:xfrm rot="0">
            <a:off x="13061184" y="429145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HTML</a:t>
            </a:r>
          </a:p>
        </p:txBody>
      </p:sp>
      <p:sp>
        <p:nvSpPr>
          <p:cNvPr name="TextBox 28" id="28"/>
          <p:cNvSpPr txBox="true"/>
          <p:nvPr/>
        </p:nvSpPr>
        <p:spPr>
          <a:xfrm rot="0">
            <a:off x="10371964" y="843864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Python</a:t>
            </a:r>
          </a:p>
        </p:txBody>
      </p:sp>
      <p:sp>
        <p:nvSpPr>
          <p:cNvPr name="TextBox 29" id="29"/>
          <p:cNvSpPr txBox="true"/>
          <p:nvPr/>
        </p:nvSpPr>
        <p:spPr>
          <a:xfrm rot="0">
            <a:off x="10366341" y="5645103"/>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CSS</a:t>
            </a:r>
          </a:p>
        </p:txBody>
      </p:sp>
      <p:sp>
        <p:nvSpPr>
          <p:cNvPr name="Freeform 30" id="30"/>
          <p:cNvSpPr/>
          <p:nvPr/>
        </p:nvSpPr>
        <p:spPr>
          <a:xfrm flipH="false" flipV="false" rot="0">
            <a:off x="-1810068" y="5776987"/>
            <a:ext cx="7207724" cy="7018521"/>
          </a:xfrm>
          <a:custGeom>
            <a:avLst/>
            <a:gdLst/>
            <a:ahLst/>
            <a:cxnLst/>
            <a:rect r="r" b="b" t="t" l="l"/>
            <a:pathLst>
              <a:path h="7018521" w="7207724">
                <a:moveTo>
                  <a:pt x="0" y="0"/>
                </a:moveTo>
                <a:lnTo>
                  <a:pt x="7207724" y="0"/>
                </a:lnTo>
                <a:lnTo>
                  <a:pt x="7207724" y="7018522"/>
                </a:lnTo>
                <a:lnTo>
                  <a:pt x="0" y="7018522"/>
                </a:lnTo>
                <a:lnTo>
                  <a:pt x="0" y="0"/>
                </a:lnTo>
                <a:close/>
              </a:path>
            </a:pathLst>
          </a:custGeom>
          <a:blipFill>
            <a:blip r:embed="rId13">
              <a:alphaModFix amt="61000"/>
              <a:extLst>
                <a:ext uri="{96DAC541-7B7A-43D3-8B79-37D633B846F1}">
                  <asvg:svgBlip xmlns:asvg="http://schemas.microsoft.com/office/drawing/2016/SVG/main" r:embed="rId14"/>
                </a:ext>
              </a:extLst>
            </a:blip>
            <a:stretch>
              <a:fillRect l="0" t="0" r="0" b="0"/>
            </a:stretch>
          </a:blipFill>
        </p:spPr>
      </p:sp>
      <p:sp>
        <p:nvSpPr>
          <p:cNvPr name="Freeform 31" id="31"/>
          <p:cNvSpPr/>
          <p:nvPr/>
        </p:nvSpPr>
        <p:spPr>
          <a:xfrm flipH="false" flipV="false" rot="-3435518">
            <a:off x="16352608" y="-752877"/>
            <a:ext cx="4302352" cy="3817359"/>
          </a:xfrm>
          <a:custGeom>
            <a:avLst/>
            <a:gdLst/>
            <a:ahLst/>
            <a:cxnLst/>
            <a:rect r="r" b="b" t="t" l="l"/>
            <a:pathLst>
              <a:path h="3817359" w="4302352">
                <a:moveTo>
                  <a:pt x="0" y="0"/>
                </a:moveTo>
                <a:lnTo>
                  <a:pt x="4302351" y="0"/>
                </a:lnTo>
                <a:lnTo>
                  <a:pt x="4302351" y="3817359"/>
                </a:lnTo>
                <a:lnTo>
                  <a:pt x="0" y="38173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AutoShape 2" id="2"/>
          <p:cNvSpPr/>
          <p:nvPr/>
        </p:nvSpPr>
        <p:spPr>
          <a:xfrm flipV="true">
            <a:off x="1028700" y="1091683"/>
            <a:ext cx="15158545" cy="14073"/>
          </a:xfrm>
          <a:prstGeom prst="line">
            <a:avLst/>
          </a:prstGeom>
          <a:ln cap="flat" w="19050">
            <a:solidFill>
              <a:srgbClr val="000000"/>
            </a:solidFill>
            <a:prstDash val="solid"/>
            <a:headEnd type="none" len="sm" w="sm"/>
            <a:tailEnd type="none" len="sm" w="sm"/>
          </a:ln>
        </p:spPr>
      </p:sp>
      <p:sp>
        <p:nvSpPr>
          <p:cNvPr name="AutoShape 3" id="3"/>
          <p:cNvSpPr/>
          <p:nvPr/>
        </p:nvSpPr>
        <p:spPr>
          <a:xfrm>
            <a:off x="9153525" y="3774740"/>
            <a:ext cx="0" cy="5228976"/>
          </a:xfrm>
          <a:prstGeom prst="line">
            <a:avLst/>
          </a:prstGeom>
          <a:ln cap="flat" w="19050">
            <a:solidFill>
              <a:srgbClr val="FFFFF9"/>
            </a:solidFill>
            <a:prstDash val="solid"/>
            <a:headEnd type="none" len="sm" w="sm"/>
            <a:tailEnd type="none" len="sm" w="sm"/>
          </a:ln>
        </p:spPr>
      </p:sp>
      <p:sp>
        <p:nvSpPr>
          <p:cNvPr name="Freeform 4" id="4"/>
          <p:cNvSpPr/>
          <p:nvPr/>
        </p:nvSpPr>
        <p:spPr>
          <a:xfrm flipH="false" flipV="false" rot="-366904">
            <a:off x="11248751" y="2445782"/>
            <a:ext cx="3943515" cy="566432"/>
          </a:xfrm>
          <a:custGeom>
            <a:avLst/>
            <a:gdLst/>
            <a:ahLst/>
            <a:cxnLst/>
            <a:rect r="r" b="b" t="t" l="l"/>
            <a:pathLst>
              <a:path h="566432" w="3943515">
                <a:moveTo>
                  <a:pt x="0" y="0"/>
                </a:moveTo>
                <a:lnTo>
                  <a:pt x="3943515" y="0"/>
                </a:lnTo>
                <a:lnTo>
                  <a:pt x="3943515" y="566432"/>
                </a:lnTo>
                <a:lnTo>
                  <a:pt x="0" y="566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3867235" y="3898537"/>
            <a:ext cx="2911631" cy="2911631"/>
            <a:chOff x="0" y="0"/>
            <a:chExt cx="6311900" cy="6311900"/>
          </a:xfrm>
        </p:grpSpPr>
        <p:sp>
          <p:nvSpPr>
            <p:cNvPr name="Freeform 6" id="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4"/>
              <a:stretch>
                <a:fillRect l="-781" t="0" r="-781" b="0"/>
              </a:stretch>
            </a:blipFill>
          </p:spPr>
        </p:sp>
        <p:sp>
          <p:nvSpPr>
            <p:cNvPr name="Freeform 7" id="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
        <p:nvSpPr>
          <p:cNvPr name="TextBox 8" id="8"/>
          <p:cNvSpPr txBox="true"/>
          <p:nvPr/>
        </p:nvSpPr>
        <p:spPr>
          <a:xfrm rot="0">
            <a:off x="2191680" y="1724426"/>
            <a:ext cx="13904640"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000000"/>
                </a:solidFill>
                <a:latin typeface="Radley"/>
              </a:rPr>
              <a:t>Les outils de développement</a:t>
            </a:r>
          </a:p>
        </p:txBody>
      </p:sp>
      <p:grpSp>
        <p:nvGrpSpPr>
          <p:cNvPr name="Group 9" id="9"/>
          <p:cNvGrpSpPr/>
          <p:nvPr/>
        </p:nvGrpSpPr>
        <p:grpSpPr>
          <a:xfrm rot="0">
            <a:off x="3355819" y="7151765"/>
            <a:ext cx="4266303" cy="1431235"/>
            <a:chOff x="0" y="0"/>
            <a:chExt cx="5688404" cy="1908313"/>
          </a:xfrm>
        </p:grpSpPr>
        <p:sp>
          <p:nvSpPr>
            <p:cNvPr name="TextBox 10" id="10"/>
            <p:cNvSpPr txBox="true"/>
            <p:nvPr/>
          </p:nvSpPr>
          <p:spPr>
            <a:xfrm rot="0">
              <a:off x="0" y="0"/>
              <a:ext cx="5688404"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MySQL</a:t>
              </a:r>
            </a:p>
          </p:txBody>
        </p:sp>
        <p:sp>
          <p:nvSpPr>
            <p:cNvPr name="TextBox 11" id="11"/>
            <p:cNvSpPr txBox="true"/>
            <p:nvPr/>
          </p:nvSpPr>
          <p:spPr>
            <a:xfrm rot="0">
              <a:off x="0" y="855694"/>
              <a:ext cx="5688404"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MySQL système de gestion de bases de données</a:t>
              </a:r>
            </a:p>
          </p:txBody>
        </p:sp>
      </p:grpSp>
      <p:grpSp>
        <p:nvGrpSpPr>
          <p:cNvPr name="Group 12" id="12"/>
          <p:cNvGrpSpPr/>
          <p:nvPr/>
        </p:nvGrpSpPr>
        <p:grpSpPr>
          <a:xfrm rot="0">
            <a:off x="11414209" y="7250041"/>
            <a:ext cx="4173565" cy="1431235"/>
            <a:chOff x="0" y="0"/>
            <a:chExt cx="5564753" cy="1908313"/>
          </a:xfrm>
        </p:grpSpPr>
        <p:sp>
          <p:nvSpPr>
            <p:cNvPr name="TextBox 13" id="13"/>
            <p:cNvSpPr txBox="true"/>
            <p:nvPr/>
          </p:nvSpPr>
          <p:spPr>
            <a:xfrm rot="0">
              <a:off x="0" y="0"/>
              <a:ext cx="5564753"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WampServer</a:t>
              </a:r>
            </a:p>
          </p:txBody>
        </p:sp>
        <p:sp>
          <p:nvSpPr>
            <p:cNvPr name="TextBox 14" id="14"/>
            <p:cNvSpPr txBox="true"/>
            <p:nvPr/>
          </p:nvSpPr>
          <p:spPr>
            <a:xfrm rot="0">
              <a:off x="0" y="855694"/>
              <a:ext cx="5564753"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WampServer une plateforme de développement Web de type WAMP</a:t>
              </a:r>
            </a:p>
          </p:txBody>
        </p:sp>
      </p:grpSp>
      <p:grpSp>
        <p:nvGrpSpPr>
          <p:cNvPr name="Group 15" id="15"/>
          <p:cNvGrpSpPr>
            <a:grpSpLocks noChangeAspect="true"/>
          </p:cNvGrpSpPr>
          <p:nvPr/>
        </p:nvGrpSpPr>
        <p:grpSpPr>
          <a:xfrm rot="0">
            <a:off x="12045176" y="3898537"/>
            <a:ext cx="2911631" cy="2911631"/>
            <a:chOff x="0" y="0"/>
            <a:chExt cx="6311900" cy="6311900"/>
          </a:xfrm>
        </p:grpSpPr>
        <p:sp>
          <p:nvSpPr>
            <p:cNvPr name="Freeform 16" id="1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5"/>
              <a:stretch>
                <a:fillRect l="-181" t="0" r="-181" b="0"/>
              </a:stretch>
            </a:blipFill>
          </p:spPr>
        </p:sp>
        <p:sp>
          <p:nvSpPr>
            <p:cNvPr name="Freeform 17" id="1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2726294" y="4693578"/>
            <a:ext cx="25241977" cy="19120797"/>
          </a:xfrm>
          <a:custGeom>
            <a:avLst/>
            <a:gdLst/>
            <a:ahLst/>
            <a:cxnLst/>
            <a:rect r="r" b="b" t="t" l="l"/>
            <a:pathLst>
              <a:path h="19120797" w="25241977">
                <a:moveTo>
                  <a:pt x="0" y="0"/>
                </a:moveTo>
                <a:lnTo>
                  <a:pt x="25241977" y="0"/>
                </a:lnTo>
                <a:lnTo>
                  <a:pt x="25241977" y="19120797"/>
                </a:lnTo>
                <a:lnTo>
                  <a:pt x="0" y="19120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64787" y="5631756"/>
            <a:ext cx="2200719" cy="2200719"/>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565147" y="6557088"/>
            <a:ext cx="6117099"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Services</a:t>
            </a:r>
          </a:p>
        </p:txBody>
      </p:sp>
      <p:sp>
        <p:nvSpPr>
          <p:cNvPr name="TextBox 8" id="8"/>
          <p:cNvSpPr txBox="true"/>
          <p:nvPr/>
        </p:nvSpPr>
        <p:spPr>
          <a:xfrm rot="0">
            <a:off x="1565147" y="8019587"/>
            <a:ext cx="7205447"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We open investment for those of you who</a:t>
            </a:r>
          </a:p>
          <a:p>
            <a:pPr>
              <a:lnSpc>
                <a:spcPts val="3636"/>
              </a:lnSpc>
            </a:pPr>
            <a:r>
              <a:rPr lang="en-US" sz="2693" spc="-94">
                <a:solidFill>
                  <a:srgbClr val="392E2E"/>
                </a:solidFill>
                <a:latin typeface="Telegraf Medium"/>
              </a:rPr>
              <a:t>want to do business with us.</a:t>
            </a:r>
          </a:p>
        </p:txBody>
      </p:sp>
      <p:grpSp>
        <p:nvGrpSpPr>
          <p:cNvPr name="Group 9" id="9"/>
          <p:cNvGrpSpPr/>
          <p:nvPr/>
        </p:nvGrpSpPr>
        <p:grpSpPr>
          <a:xfrm rot="0">
            <a:off x="10337184" y="6909762"/>
            <a:ext cx="922713" cy="922713"/>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337184" y="8335587"/>
            <a:ext cx="922713" cy="92271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15" id="15"/>
          <p:cNvSpPr txBox="true"/>
          <p:nvPr/>
        </p:nvSpPr>
        <p:spPr>
          <a:xfrm rot="0">
            <a:off x="11757744" y="8259387"/>
            <a:ext cx="5501556"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Serving you in the process of</a:t>
            </a:r>
          </a:p>
          <a:p>
            <a:pPr>
              <a:lnSpc>
                <a:spcPts val="3636"/>
              </a:lnSpc>
            </a:pPr>
            <a:r>
              <a:rPr lang="en-US" sz="2693" spc="-94">
                <a:solidFill>
                  <a:srgbClr val="392E2E"/>
                </a:solidFill>
                <a:latin typeface="Telegraf Medium"/>
              </a:rPr>
              <a:t>building construction.</a:t>
            </a:r>
          </a:p>
        </p:txBody>
      </p:sp>
      <p:sp>
        <p:nvSpPr>
          <p:cNvPr name="TextBox 16" id="16"/>
          <p:cNvSpPr txBox="true"/>
          <p:nvPr/>
        </p:nvSpPr>
        <p:spPr>
          <a:xfrm rot="0">
            <a:off x="11757744" y="7091495"/>
            <a:ext cx="5956713"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Serve the purchase of building</a:t>
            </a:r>
          </a:p>
          <a:p>
            <a:pPr>
              <a:lnSpc>
                <a:spcPts val="3636"/>
              </a:lnSpc>
            </a:pPr>
            <a:r>
              <a:rPr lang="en-US" sz="2693" spc="-94">
                <a:solidFill>
                  <a:srgbClr val="392E2E"/>
                </a:solidFill>
                <a:latin typeface="Telegraf Medium"/>
              </a:rPr>
              <a:t>materials.</a:t>
            </a:r>
          </a:p>
        </p:txBody>
      </p:sp>
      <p:sp>
        <p:nvSpPr>
          <p:cNvPr name="TextBox 17" id="17"/>
          <p:cNvSpPr txBox="true"/>
          <p:nvPr/>
        </p:nvSpPr>
        <p:spPr>
          <a:xfrm rot="0">
            <a:off x="9894694" y="7091495"/>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01</a:t>
            </a:r>
          </a:p>
        </p:txBody>
      </p:sp>
      <p:sp>
        <p:nvSpPr>
          <p:cNvPr name="TextBox 18" id="18"/>
          <p:cNvSpPr txBox="true"/>
          <p:nvPr/>
        </p:nvSpPr>
        <p:spPr>
          <a:xfrm rot="0">
            <a:off x="9894694" y="8488270"/>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979846"/>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Conclusion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En guise de conclusion générale sur ce thème, nous pouvons affirmer que notre analyse approfondie des besoins, notre conception méticuleuse et notre mise en œuvre efficace nous ont permis de réaliser une solution solide et prometteuse.</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dernière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1590945">
            <a:off x="-1520672" y="282197"/>
            <a:ext cx="21329345" cy="10984613"/>
          </a:xfrm>
          <a:custGeom>
            <a:avLst/>
            <a:gdLst/>
            <a:ahLst/>
            <a:cxnLst/>
            <a:rect r="r" b="b" t="t" l="l"/>
            <a:pathLst>
              <a:path h="10984613" w="21329345">
                <a:moveTo>
                  <a:pt x="0" y="0"/>
                </a:moveTo>
                <a:lnTo>
                  <a:pt x="21329344" y="0"/>
                </a:lnTo>
                <a:lnTo>
                  <a:pt x="21329344" y="10984613"/>
                </a:lnTo>
                <a:lnTo>
                  <a:pt x="0" y="10984613"/>
                </a:lnTo>
                <a:lnTo>
                  <a:pt x="0" y="0"/>
                </a:lnTo>
                <a:close/>
              </a:path>
            </a:pathLst>
          </a:custGeom>
          <a:blipFill>
            <a:blip r:embed="rId2"/>
            <a:stretch>
              <a:fillRect l="0" t="0" r="0" b="0"/>
            </a:stretch>
          </a:blipFill>
        </p:spPr>
      </p:sp>
      <p:sp>
        <p:nvSpPr>
          <p:cNvPr name="Freeform 3" id="3"/>
          <p:cNvSpPr/>
          <p:nvPr/>
        </p:nvSpPr>
        <p:spPr>
          <a:xfrm flipH="false" flipV="false" rot="-6127228">
            <a:off x="63667" y="-4460281"/>
            <a:ext cx="6913678" cy="8145718"/>
          </a:xfrm>
          <a:custGeom>
            <a:avLst/>
            <a:gdLst/>
            <a:ahLst/>
            <a:cxnLst/>
            <a:rect r="r" b="b" t="t" l="l"/>
            <a:pathLst>
              <a:path h="8145718" w="6913678">
                <a:moveTo>
                  <a:pt x="0" y="0"/>
                </a:moveTo>
                <a:lnTo>
                  <a:pt x="6913678" y="0"/>
                </a:lnTo>
                <a:lnTo>
                  <a:pt x="6913678" y="8145718"/>
                </a:lnTo>
                <a:lnTo>
                  <a:pt x="0" y="814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72762" y="3549060"/>
            <a:ext cx="13942476" cy="2022681"/>
          </a:xfrm>
          <a:prstGeom prst="rect">
            <a:avLst/>
          </a:prstGeom>
        </p:spPr>
        <p:txBody>
          <a:bodyPr anchor="t" rtlCol="false" tIns="0" lIns="0" bIns="0" rIns="0">
            <a:spAutoFit/>
          </a:bodyPr>
          <a:lstStyle/>
          <a:p>
            <a:pPr algn="ctr">
              <a:lnSpc>
                <a:spcPts val="15615"/>
              </a:lnSpc>
            </a:pPr>
            <a:r>
              <a:rPr lang="en-US" sz="14195" spc="-496">
                <a:solidFill>
                  <a:srgbClr val="392E2E"/>
                </a:solidFill>
                <a:latin typeface="Livvic Bold"/>
              </a:rPr>
              <a:t>MERCI!</a:t>
            </a:r>
          </a:p>
        </p:txBody>
      </p:sp>
      <p:sp>
        <p:nvSpPr>
          <p:cNvPr name="TextBox 5" id="5"/>
          <p:cNvSpPr txBox="true"/>
          <p:nvPr/>
        </p:nvSpPr>
        <p:spPr>
          <a:xfrm rot="0">
            <a:off x="2613434" y="5679254"/>
            <a:ext cx="14593574" cy="1773062"/>
          </a:xfrm>
          <a:prstGeom prst="rect">
            <a:avLst/>
          </a:prstGeom>
        </p:spPr>
        <p:txBody>
          <a:bodyPr anchor="t" rtlCol="false" tIns="0" lIns="0" bIns="0" rIns="0">
            <a:spAutoFit/>
          </a:bodyPr>
          <a:lstStyle/>
          <a:p>
            <a:pPr algn="ctr">
              <a:lnSpc>
                <a:spcPts val="4624"/>
              </a:lnSpc>
            </a:pPr>
            <a:r>
              <a:rPr lang="en-US" sz="3425" spc="-119">
                <a:solidFill>
                  <a:srgbClr val="392E2E"/>
                </a:solidFill>
                <a:latin typeface="Telegraf Medium"/>
              </a:rPr>
              <a:t>Merci pour votre attention pendant le temps de présentation.</a:t>
            </a:r>
          </a:p>
          <a:p>
            <a:pPr algn="ctr">
              <a:lnSpc>
                <a:spcPts val="4624"/>
              </a:lnSpc>
            </a:pPr>
            <a:r>
              <a:rPr lang="en-US" sz="3425" spc="-119">
                <a:solidFill>
                  <a:srgbClr val="392E2E"/>
                </a:solidFill>
                <a:latin typeface="Telegraf Medium"/>
              </a:rPr>
              <a:t>Esperant qu'on a pu vous donner un aperçu clair et concis de notre mémoire.</a:t>
            </a:r>
          </a:p>
        </p:txBody>
      </p:sp>
      <p:sp>
        <p:nvSpPr>
          <p:cNvPr name="Freeform 6" id="6"/>
          <p:cNvSpPr/>
          <p:nvPr/>
        </p:nvSpPr>
        <p:spPr>
          <a:xfrm flipH="true" flipV="true" rot="-6127228">
            <a:off x="11749635" y="6484988"/>
            <a:ext cx="6913678" cy="8145718"/>
          </a:xfrm>
          <a:custGeom>
            <a:avLst/>
            <a:gdLst/>
            <a:ahLst/>
            <a:cxnLst/>
            <a:rect r="r" b="b" t="t" l="l"/>
            <a:pathLst>
              <a:path h="8145718" w="6913678">
                <a:moveTo>
                  <a:pt x="6913678" y="8145718"/>
                </a:moveTo>
                <a:lnTo>
                  <a:pt x="0" y="8145718"/>
                </a:lnTo>
                <a:lnTo>
                  <a:pt x="0" y="0"/>
                </a:lnTo>
                <a:lnTo>
                  <a:pt x="6913678" y="0"/>
                </a:lnTo>
                <a:lnTo>
                  <a:pt x="6913678" y="814571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738381" y="3415710"/>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613434" y="4342924"/>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09830"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Introduction</a:t>
            </a:r>
          </a:p>
        </p:txBody>
      </p:sp>
      <p:sp>
        <p:nvSpPr>
          <p:cNvPr name="TextBox 4" id="4"/>
          <p:cNvSpPr txBox="true"/>
          <p:nvPr/>
        </p:nvSpPr>
        <p:spPr>
          <a:xfrm rot="0">
            <a:off x="2449231" y="5723297"/>
            <a:ext cx="15027948" cy="1038398"/>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cette présentation introductive, nous explorerons</a:t>
            </a:r>
            <a:r>
              <a:rPr lang="en-US" sz="2990" spc="-104">
                <a:solidFill>
                  <a:srgbClr val="392E2E"/>
                </a:solidFill>
                <a:latin typeface="Telegraf Medium Bold"/>
              </a:rPr>
              <a:t>: </a:t>
            </a:r>
            <a:r>
              <a:rPr lang="en-US" sz="2990" spc="-104">
                <a:solidFill>
                  <a:srgbClr val="392E2E"/>
                </a:solidFill>
                <a:latin typeface="Telegraf Medium"/>
              </a:rPr>
              <a:t>l'organisme d'accueil, la problématique qui se pose et la solution envisagée pour y remédier.</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première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4926573">
            <a:off x="8212496" y="-5048039"/>
            <a:ext cx="10878842" cy="12951002"/>
          </a:xfrm>
          <a:custGeom>
            <a:avLst/>
            <a:gdLst/>
            <a:ahLst/>
            <a:cxnLst/>
            <a:rect r="r" b="b" t="t" l="l"/>
            <a:pathLst>
              <a:path h="12951002" w="10878842">
                <a:moveTo>
                  <a:pt x="0" y="0"/>
                </a:moveTo>
                <a:lnTo>
                  <a:pt x="10878842" y="0"/>
                </a:lnTo>
                <a:lnTo>
                  <a:pt x="10878842" y="12951002"/>
                </a:lnTo>
                <a:lnTo>
                  <a:pt x="0" y="12951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250314">
            <a:off x="9434452" y="-857615"/>
            <a:ext cx="11454771" cy="8402244"/>
            <a:chOff x="0" y="0"/>
            <a:chExt cx="4198620" cy="3079750"/>
          </a:xfrm>
        </p:grpSpPr>
        <p:sp>
          <p:nvSpPr>
            <p:cNvPr name="Freeform 4" id="4"/>
            <p:cNvSpPr/>
            <p:nvPr/>
          </p:nvSpPr>
          <p:spPr>
            <a:xfrm flipH="false" flipV="false" rot="0">
              <a:off x="-12699" y="-2540"/>
              <a:ext cx="4215129" cy="3083560"/>
            </a:xfrm>
            <a:custGeom>
              <a:avLst/>
              <a:gdLst/>
              <a:ahLst/>
              <a:cxnLst/>
              <a:rect r="r" b="b" t="t" l="l"/>
              <a:pathLst>
                <a:path h="3083560" w="4215129">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4"/>
              <a:stretch>
                <a:fillRect l="-2140" t="0" r="-2140" b="0"/>
              </a:stretch>
            </a:blipFill>
          </p:spPr>
        </p:sp>
      </p:grpSp>
      <p:grpSp>
        <p:nvGrpSpPr>
          <p:cNvPr name="Group 5" id="5"/>
          <p:cNvGrpSpPr/>
          <p:nvPr/>
        </p:nvGrpSpPr>
        <p:grpSpPr>
          <a:xfrm rot="0">
            <a:off x="404477" y="2963503"/>
            <a:ext cx="2200719" cy="220071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5058225" y="-1753054"/>
            <a:ext cx="5143500" cy="4114800"/>
          </a:xfrm>
          <a:custGeom>
            <a:avLst/>
            <a:gdLst/>
            <a:ahLst/>
            <a:cxnLst/>
            <a:rect r="r" b="b" t="t" l="l"/>
            <a:pathLst>
              <a:path h="4114800" w="5143500">
                <a:moveTo>
                  <a:pt x="0" y="0"/>
                </a:moveTo>
                <a:lnTo>
                  <a:pt x="5143500" y="0"/>
                </a:lnTo>
                <a:lnTo>
                  <a:pt x="5143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9609643">
            <a:off x="7893906" y="6685998"/>
            <a:ext cx="2752268" cy="2036678"/>
          </a:xfrm>
          <a:custGeom>
            <a:avLst/>
            <a:gdLst/>
            <a:ahLst/>
            <a:cxnLst/>
            <a:rect r="r" b="b" t="t" l="l"/>
            <a:pathLst>
              <a:path h="2036678" w="2752268">
                <a:moveTo>
                  <a:pt x="0" y="0"/>
                </a:moveTo>
                <a:lnTo>
                  <a:pt x="2752268" y="0"/>
                </a:lnTo>
                <a:lnTo>
                  <a:pt x="2752268" y="2036678"/>
                </a:lnTo>
                <a:lnTo>
                  <a:pt x="0" y="2036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512772" y="8160398"/>
            <a:ext cx="3493056" cy="3397791"/>
          </a:xfrm>
          <a:custGeom>
            <a:avLst/>
            <a:gdLst/>
            <a:ahLst/>
            <a:cxnLst/>
            <a:rect r="r" b="b" t="t" l="l"/>
            <a:pathLst>
              <a:path h="3397791" w="3493056">
                <a:moveTo>
                  <a:pt x="0" y="0"/>
                </a:moveTo>
                <a:lnTo>
                  <a:pt x="3493056" y="0"/>
                </a:lnTo>
                <a:lnTo>
                  <a:pt x="3493056" y="3397791"/>
                </a:lnTo>
                <a:lnTo>
                  <a:pt x="0" y="33977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118728" y="-1036044"/>
            <a:ext cx="3493056" cy="3397791"/>
          </a:xfrm>
          <a:custGeom>
            <a:avLst/>
            <a:gdLst/>
            <a:ahLst/>
            <a:cxnLst/>
            <a:rect r="r" b="b" t="t" l="l"/>
            <a:pathLst>
              <a:path h="3397791" w="3493056">
                <a:moveTo>
                  <a:pt x="0" y="0"/>
                </a:moveTo>
                <a:lnTo>
                  <a:pt x="3493056" y="0"/>
                </a:lnTo>
                <a:lnTo>
                  <a:pt x="3493056" y="3397790"/>
                </a:lnTo>
                <a:lnTo>
                  <a:pt x="0" y="339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true" rot="1386762">
            <a:off x="-1042364" y="8630149"/>
            <a:ext cx="4142128" cy="3313702"/>
          </a:xfrm>
          <a:custGeom>
            <a:avLst/>
            <a:gdLst/>
            <a:ahLst/>
            <a:cxnLst/>
            <a:rect r="r" b="b" t="t" l="l"/>
            <a:pathLst>
              <a:path h="3313702" w="4142128">
                <a:moveTo>
                  <a:pt x="4142128" y="3313702"/>
                </a:moveTo>
                <a:lnTo>
                  <a:pt x="0" y="3313702"/>
                </a:lnTo>
                <a:lnTo>
                  <a:pt x="0" y="0"/>
                </a:lnTo>
                <a:lnTo>
                  <a:pt x="4142128" y="0"/>
                </a:lnTo>
                <a:lnTo>
                  <a:pt x="4142128" y="331370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304348" y="3111343"/>
            <a:ext cx="8503278" cy="2504186"/>
          </a:xfrm>
          <a:prstGeom prst="rect">
            <a:avLst/>
          </a:prstGeom>
        </p:spPr>
        <p:txBody>
          <a:bodyPr anchor="t" rtlCol="false" tIns="0" lIns="0" bIns="0" rIns="0">
            <a:spAutoFit/>
          </a:bodyPr>
          <a:lstStyle/>
          <a:p>
            <a:pPr>
              <a:lnSpc>
                <a:spcPts val="9823"/>
              </a:lnSpc>
            </a:pPr>
            <a:r>
              <a:rPr lang="en-US" sz="8930" spc="-312">
                <a:solidFill>
                  <a:srgbClr val="392E2E"/>
                </a:solidFill>
                <a:latin typeface="Livvic Bold"/>
              </a:rPr>
              <a:t>L'organisme d'accueil</a:t>
            </a:r>
          </a:p>
        </p:txBody>
      </p:sp>
      <p:sp>
        <p:nvSpPr>
          <p:cNvPr name="TextBox 14" id="14"/>
          <p:cNvSpPr txBox="true"/>
          <p:nvPr/>
        </p:nvSpPr>
        <p:spPr>
          <a:xfrm rot="0">
            <a:off x="1304348" y="5631903"/>
            <a:ext cx="8136556" cy="1427821"/>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Nous avons réaliser notre stage au seins du Ministère de la Numérisation et Statistiques, sous-direction de la Cybersécurité.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832114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6308900">
            <a:off x="-1232348" y="6463999"/>
            <a:ext cx="7145535" cy="7646001"/>
          </a:xfrm>
          <a:custGeom>
            <a:avLst/>
            <a:gdLst/>
            <a:ahLst/>
            <a:cxnLst/>
            <a:rect r="r" b="b" t="t" l="l"/>
            <a:pathLst>
              <a:path h="7646001" w="7145535">
                <a:moveTo>
                  <a:pt x="7145536" y="7646002"/>
                </a:moveTo>
                <a:lnTo>
                  <a:pt x="0" y="7646002"/>
                </a:lnTo>
                <a:lnTo>
                  <a:pt x="0" y="0"/>
                </a:lnTo>
                <a:lnTo>
                  <a:pt x="7145536" y="0"/>
                </a:lnTo>
                <a:lnTo>
                  <a:pt x="7145536" y="76460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581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8549651" y="696994"/>
            <a:ext cx="4535052" cy="1813033"/>
          </a:xfrm>
          <a:custGeom>
            <a:avLst/>
            <a:gdLst/>
            <a:ahLst/>
            <a:cxnLst/>
            <a:rect r="r" b="b" t="t" l="l"/>
            <a:pathLst>
              <a:path h="1813033" w="4535052">
                <a:moveTo>
                  <a:pt x="4535052" y="0"/>
                </a:moveTo>
                <a:lnTo>
                  <a:pt x="0" y="0"/>
                </a:lnTo>
                <a:lnTo>
                  <a:pt x="0" y="1813033"/>
                </a:lnTo>
                <a:lnTo>
                  <a:pt x="4535052" y="1813033"/>
                </a:lnTo>
                <a:lnTo>
                  <a:pt x="45350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90659" y="756877"/>
            <a:ext cx="4385263" cy="1753150"/>
          </a:xfrm>
          <a:custGeom>
            <a:avLst/>
            <a:gdLst/>
            <a:ahLst/>
            <a:cxnLst/>
            <a:rect r="r" b="b" t="t" l="l"/>
            <a:pathLst>
              <a:path h="1753150" w="4385263">
                <a:moveTo>
                  <a:pt x="0" y="0"/>
                </a:moveTo>
                <a:lnTo>
                  <a:pt x="4385263" y="0"/>
                </a:lnTo>
                <a:lnTo>
                  <a:pt x="4385263" y="1753150"/>
                </a:lnTo>
                <a:lnTo>
                  <a:pt x="0" y="1753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308900">
            <a:off x="13203048" y="-2766115"/>
            <a:ext cx="6229316" cy="6665611"/>
          </a:xfrm>
          <a:custGeom>
            <a:avLst/>
            <a:gdLst/>
            <a:ahLst/>
            <a:cxnLst/>
            <a:rect r="r" b="b" t="t" l="l"/>
            <a:pathLst>
              <a:path h="6665611" w="6229316">
                <a:moveTo>
                  <a:pt x="0" y="0"/>
                </a:moveTo>
                <a:lnTo>
                  <a:pt x="6229316" y="0"/>
                </a:lnTo>
                <a:lnTo>
                  <a:pt x="6229316" y="6665611"/>
                </a:lnTo>
                <a:lnTo>
                  <a:pt x="0" y="66656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10312" y="777562"/>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404062" y="4366528"/>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05031"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848503" y="4933633"/>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848676"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977819" y="-964067"/>
            <a:ext cx="4432493" cy="1928135"/>
          </a:xfrm>
          <a:custGeom>
            <a:avLst/>
            <a:gdLst/>
            <a:ahLst/>
            <a:cxnLst/>
            <a:rect r="r" b="b" t="t" l="l"/>
            <a:pathLst>
              <a:path h="1928135" w="4432493">
                <a:moveTo>
                  <a:pt x="0" y="0"/>
                </a:moveTo>
                <a:lnTo>
                  <a:pt x="4432493" y="0"/>
                </a:lnTo>
                <a:lnTo>
                  <a:pt x="4432493" y="1928134"/>
                </a:lnTo>
                <a:lnTo>
                  <a:pt x="0" y="19281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true" flipV="false" rot="0">
            <a:off x="2566077" y="9423742"/>
            <a:ext cx="4432493" cy="1928135"/>
          </a:xfrm>
          <a:custGeom>
            <a:avLst/>
            <a:gdLst/>
            <a:ahLst/>
            <a:cxnLst/>
            <a:rect r="r" b="b" t="t" l="l"/>
            <a:pathLst>
              <a:path h="1928135" w="4432493">
                <a:moveTo>
                  <a:pt x="4432493" y="0"/>
                </a:moveTo>
                <a:lnTo>
                  <a:pt x="0" y="0"/>
                </a:lnTo>
                <a:lnTo>
                  <a:pt x="0" y="1928135"/>
                </a:lnTo>
                <a:lnTo>
                  <a:pt x="4432493" y="1928135"/>
                </a:lnTo>
                <a:lnTo>
                  <a:pt x="443249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959856" y="2942684"/>
            <a:ext cx="14357850" cy="5384194"/>
          </a:xfrm>
          <a:custGeom>
            <a:avLst/>
            <a:gdLst/>
            <a:ahLst/>
            <a:cxnLst/>
            <a:rect r="r" b="b" t="t" l="l"/>
            <a:pathLst>
              <a:path h="5384194" w="14357850">
                <a:moveTo>
                  <a:pt x="0" y="0"/>
                </a:moveTo>
                <a:lnTo>
                  <a:pt x="14357850" y="0"/>
                </a:lnTo>
                <a:lnTo>
                  <a:pt x="14357850" y="5384194"/>
                </a:lnTo>
                <a:lnTo>
                  <a:pt x="0" y="5384194"/>
                </a:lnTo>
                <a:lnTo>
                  <a:pt x="0" y="0"/>
                </a:lnTo>
                <a:close/>
              </a:path>
            </a:pathLst>
          </a:custGeom>
          <a:blipFill>
            <a:blip r:embed="rId14"/>
            <a:stretch>
              <a:fillRect l="0" t="0" r="0" b="0"/>
            </a:stretch>
          </a:blipFill>
        </p:spPr>
      </p:sp>
      <p:sp>
        <p:nvSpPr>
          <p:cNvPr name="TextBox 16" id="16"/>
          <p:cNvSpPr txBox="true"/>
          <p:nvPr/>
        </p:nvSpPr>
        <p:spPr>
          <a:xfrm rot="0">
            <a:off x="4706179" y="1104900"/>
            <a:ext cx="9208521" cy="1015592"/>
          </a:xfrm>
          <a:prstGeom prst="rect">
            <a:avLst/>
          </a:prstGeom>
        </p:spPr>
        <p:txBody>
          <a:bodyPr anchor="t" rtlCol="false" tIns="0" lIns="0" bIns="0" rIns="0">
            <a:spAutoFit/>
          </a:bodyPr>
          <a:lstStyle/>
          <a:p>
            <a:pPr algn="ctr">
              <a:lnSpc>
                <a:spcPts val="7939"/>
              </a:lnSpc>
            </a:pPr>
            <a:r>
              <a:rPr lang="en-US" sz="7217" spc="-252">
                <a:solidFill>
                  <a:srgbClr val="392E2E"/>
                </a:solidFill>
                <a:latin typeface="Livvic Bold"/>
              </a:rPr>
              <a:t>L'organigramme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617477" y="114451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028700" y="8817017"/>
            <a:ext cx="3364023" cy="2127745"/>
          </a:xfrm>
          <a:custGeom>
            <a:avLst/>
            <a:gdLst/>
            <a:ahLst/>
            <a:cxnLst/>
            <a:rect r="r" b="b" t="t" l="l"/>
            <a:pathLst>
              <a:path h="2127745" w="3364023">
                <a:moveTo>
                  <a:pt x="0" y="0"/>
                </a:moveTo>
                <a:lnTo>
                  <a:pt x="3364023" y="0"/>
                </a:lnTo>
                <a:lnTo>
                  <a:pt x="3364023" y="2127745"/>
                </a:lnTo>
                <a:lnTo>
                  <a:pt x="0" y="2127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17348" y="5276182"/>
            <a:ext cx="5324163" cy="3678127"/>
            <a:chOff x="0" y="0"/>
            <a:chExt cx="1402249" cy="968725"/>
          </a:xfrm>
        </p:grpSpPr>
        <p:sp>
          <p:nvSpPr>
            <p:cNvPr name="Freeform 7" id="7"/>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1145872">
            <a:off x="9639423" y="-3446387"/>
            <a:ext cx="9625590" cy="10542912"/>
          </a:xfrm>
          <a:custGeom>
            <a:avLst/>
            <a:gdLst/>
            <a:ahLst/>
            <a:cxnLst/>
            <a:rect r="r" b="b" t="t" l="l"/>
            <a:pathLst>
              <a:path h="10542912" w="9625590">
                <a:moveTo>
                  <a:pt x="0" y="0"/>
                </a:moveTo>
                <a:lnTo>
                  <a:pt x="9625590" y="0"/>
                </a:lnTo>
                <a:lnTo>
                  <a:pt x="9625590" y="10542911"/>
                </a:lnTo>
                <a:lnTo>
                  <a:pt x="0" y="1054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667053" y="5276182"/>
            <a:ext cx="5324163" cy="3678127"/>
            <a:chOff x="0" y="0"/>
            <a:chExt cx="1402249" cy="968725"/>
          </a:xfrm>
        </p:grpSpPr>
        <p:sp>
          <p:nvSpPr>
            <p:cNvPr name="Freeform 11" id="11"/>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933624" y="5778558"/>
            <a:ext cx="2404857" cy="747880"/>
            <a:chOff x="0" y="0"/>
            <a:chExt cx="1306806" cy="406400"/>
          </a:xfrm>
        </p:grpSpPr>
        <p:sp>
          <p:nvSpPr>
            <p:cNvPr name="Freeform 14" id="14"/>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5" id="15"/>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334335" y="5778558"/>
            <a:ext cx="2404857" cy="747880"/>
            <a:chOff x="0" y="0"/>
            <a:chExt cx="1306806" cy="406400"/>
          </a:xfrm>
        </p:grpSpPr>
        <p:sp>
          <p:nvSpPr>
            <p:cNvPr name="Freeform 17" id="17"/>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1999140" y="6687644"/>
            <a:ext cx="5408919" cy="855202"/>
            <a:chOff x="0" y="0"/>
            <a:chExt cx="1424571" cy="225238"/>
          </a:xfrm>
        </p:grpSpPr>
        <p:sp>
          <p:nvSpPr>
            <p:cNvPr name="Freeform 20" id="20"/>
            <p:cNvSpPr/>
            <p:nvPr/>
          </p:nvSpPr>
          <p:spPr>
            <a:xfrm flipH="false" flipV="false" rot="0">
              <a:off x="0" y="0"/>
              <a:ext cx="1424571" cy="225238"/>
            </a:xfrm>
            <a:custGeom>
              <a:avLst/>
              <a:gdLst/>
              <a:ahLst/>
              <a:cxnLst/>
              <a:rect r="r" b="b" t="t" l="l"/>
              <a:pathLst>
                <a:path h="225238" w="1424571">
                  <a:moveTo>
                    <a:pt x="72998" y="0"/>
                  </a:moveTo>
                  <a:lnTo>
                    <a:pt x="1351574" y="0"/>
                  </a:lnTo>
                  <a:cubicBezTo>
                    <a:pt x="1370934" y="0"/>
                    <a:pt x="1389501" y="7691"/>
                    <a:pt x="1403191" y="21380"/>
                  </a:cubicBezTo>
                  <a:cubicBezTo>
                    <a:pt x="1416881" y="35070"/>
                    <a:pt x="1424571" y="53637"/>
                    <a:pt x="1424571" y="72998"/>
                  </a:cubicBezTo>
                  <a:lnTo>
                    <a:pt x="1424571" y="152241"/>
                  </a:lnTo>
                  <a:cubicBezTo>
                    <a:pt x="1424571" y="171601"/>
                    <a:pt x="1416881" y="190168"/>
                    <a:pt x="1403191" y="203858"/>
                  </a:cubicBezTo>
                  <a:cubicBezTo>
                    <a:pt x="1389501" y="217548"/>
                    <a:pt x="1370934" y="225238"/>
                    <a:pt x="1351574" y="225238"/>
                  </a:cubicBezTo>
                  <a:lnTo>
                    <a:pt x="72998" y="225238"/>
                  </a:lnTo>
                  <a:cubicBezTo>
                    <a:pt x="53637" y="225238"/>
                    <a:pt x="35070" y="217548"/>
                    <a:pt x="21380" y="203858"/>
                  </a:cubicBezTo>
                  <a:cubicBezTo>
                    <a:pt x="7691" y="190168"/>
                    <a:pt x="0" y="171601"/>
                    <a:pt x="0" y="152241"/>
                  </a:cubicBezTo>
                  <a:lnTo>
                    <a:pt x="0" y="72998"/>
                  </a:lnTo>
                  <a:cubicBezTo>
                    <a:pt x="0" y="53637"/>
                    <a:pt x="7691" y="35070"/>
                    <a:pt x="21380" y="21380"/>
                  </a:cubicBezTo>
                  <a:cubicBezTo>
                    <a:pt x="35070" y="7691"/>
                    <a:pt x="53637" y="0"/>
                    <a:pt x="72998" y="0"/>
                  </a:cubicBezTo>
                  <a:close/>
                </a:path>
              </a:pathLst>
            </a:custGeom>
            <a:solidFill>
              <a:srgbClr val="F3F4FA"/>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3839955" y="5879099"/>
            <a:ext cx="2592193" cy="481662"/>
          </a:xfrm>
          <a:prstGeom prst="rect">
            <a:avLst/>
          </a:prstGeom>
        </p:spPr>
        <p:txBody>
          <a:bodyPr anchor="t" rtlCol="false" tIns="0" lIns="0" bIns="0" rIns="0">
            <a:spAutoFit/>
          </a:bodyPr>
          <a:lstStyle/>
          <a:p>
            <a:pPr algn="ctr">
              <a:lnSpc>
                <a:spcPts val="3666"/>
              </a:lnSpc>
            </a:pPr>
            <a:r>
              <a:rPr lang="en-US" sz="2715" spc="-95">
                <a:solidFill>
                  <a:srgbClr val="588D9B"/>
                </a:solidFill>
                <a:latin typeface="Telegraf Medium Bold"/>
              </a:rPr>
              <a:t>Vulnérabilités</a:t>
            </a:r>
          </a:p>
        </p:txBody>
      </p:sp>
      <p:grpSp>
        <p:nvGrpSpPr>
          <p:cNvPr name="Group 23" id="23"/>
          <p:cNvGrpSpPr>
            <a:grpSpLocks noChangeAspect="true"/>
          </p:cNvGrpSpPr>
          <p:nvPr/>
        </p:nvGrpSpPr>
        <p:grpSpPr>
          <a:xfrm rot="0">
            <a:off x="1717836" y="5551621"/>
            <a:ext cx="1955655" cy="2019801"/>
            <a:chOff x="0" y="0"/>
            <a:chExt cx="6350000" cy="6558280"/>
          </a:xfrm>
        </p:grpSpPr>
        <p:sp>
          <p:nvSpPr>
            <p:cNvPr name="Freeform 24" id="2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7567" t="0" r="-27567" b="0"/>
              </a:stretch>
            </a:blipFill>
          </p:spPr>
        </p:sp>
        <p:sp>
          <p:nvSpPr>
            <p:cNvPr name="Freeform 25" id="2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grpSp>
        <p:nvGrpSpPr>
          <p:cNvPr name="Group 26" id="26"/>
          <p:cNvGrpSpPr/>
          <p:nvPr/>
        </p:nvGrpSpPr>
        <p:grpSpPr>
          <a:xfrm rot="0">
            <a:off x="8148845" y="6687644"/>
            <a:ext cx="5483249" cy="855202"/>
            <a:chOff x="0" y="0"/>
            <a:chExt cx="1444148" cy="225238"/>
          </a:xfrm>
        </p:grpSpPr>
        <p:sp>
          <p:nvSpPr>
            <p:cNvPr name="Freeform 27" id="27"/>
            <p:cNvSpPr/>
            <p:nvPr/>
          </p:nvSpPr>
          <p:spPr>
            <a:xfrm flipH="false" flipV="false" rot="0">
              <a:off x="0" y="0"/>
              <a:ext cx="1444148" cy="225238"/>
            </a:xfrm>
            <a:custGeom>
              <a:avLst/>
              <a:gdLst/>
              <a:ahLst/>
              <a:cxnLst/>
              <a:rect r="r" b="b" t="t" l="l"/>
              <a:pathLst>
                <a:path h="225238" w="1444148">
                  <a:moveTo>
                    <a:pt x="72008" y="0"/>
                  </a:moveTo>
                  <a:lnTo>
                    <a:pt x="1372140" y="0"/>
                  </a:lnTo>
                  <a:cubicBezTo>
                    <a:pt x="1391238" y="0"/>
                    <a:pt x="1409553" y="7587"/>
                    <a:pt x="1423057" y="21091"/>
                  </a:cubicBezTo>
                  <a:cubicBezTo>
                    <a:pt x="1436561" y="34595"/>
                    <a:pt x="1444148" y="52910"/>
                    <a:pt x="1444148" y="72008"/>
                  </a:cubicBezTo>
                  <a:lnTo>
                    <a:pt x="1444148" y="153230"/>
                  </a:lnTo>
                  <a:cubicBezTo>
                    <a:pt x="1444148" y="172328"/>
                    <a:pt x="1436561" y="190644"/>
                    <a:pt x="1423057" y="204148"/>
                  </a:cubicBezTo>
                  <a:cubicBezTo>
                    <a:pt x="1409553" y="217652"/>
                    <a:pt x="1391238" y="225238"/>
                    <a:pt x="1372140" y="225238"/>
                  </a:cubicBezTo>
                  <a:lnTo>
                    <a:pt x="72008" y="225238"/>
                  </a:lnTo>
                  <a:cubicBezTo>
                    <a:pt x="52910" y="225238"/>
                    <a:pt x="34595" y="217652"/>
                    <a:pt x="21091" y="204148"/>
                  </a:cubicBezTo>
                  <a:cubicBezTo>
                    <a:pt x="7587" y="190644"/>
                    <a:pt x="0" y="172328"/>
                    <a:pt x="0" y="153230"/>
                  </a:cubicBezTo>
                  <a:lnTo>
                    <a:pt x="0" y="72008"/>
                  </a:lnTo>
                  <a:cubicBezTo>
                    <a:pt x="0" y="52910"/>
                    <a:pt x="7587" y="34595"/>
                    <a:pt x="21091" y="21091"/>
                  </a:cubicBezTo>
                  <a:cubicBezTo>
                    <a:pt x="34595" y="7587"/>
                    <a:pt x="52910" y="0"/>
                    <a:pt x="72008" y="0"/>
                  </a:cubicBezTo>
                  <a:close/>
                </a:path>
              </a:pathLst>
            </a:custGeom>
            <a:solidFill>
              <a:srgbClr val="F3F4FA"/>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9" id="29"/>
          <p:cNvGrpSpPr>
            <a:grpSpLocks noChangeAspect="true"/>
          </p:cNvGrpSpPr>
          <p:nvPr/>
        </p:nvGrpSpPr>
        <p:grpSpPr>
          <a:xfrm rot="0">
            <a:off x="8047275" y="5551621"/>
            <a:ext cx="1955655" cy="2019801"/>
            <a:chOff x="0" y="0"/>
            <a:chExt cx="6350000" cy="6558280"/>
          </a:xfrm>
        </p:grpSpPr>
        <p:sp>
          <p:nvSpPr>
            <p:cNvPr name="Freeform 30" id="3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27449" t="0" r="-27449" b="0"/>
              </a:stretch>
            </a:blipFill>
          </p:spPr>
        </p:sp>
        <p:sp>
          <p:nvSpPr>
            <p:cNvPr name="Freeform 31" id="3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sp>
        <p:nvSpPr>
          <p:cNvPr name="Freeform 32" id="32"/>
          <p:cNvSpPr/>
          <p:nvPr/>
        </p:nvSpPr>
        <p:spPr>
          <a:xfrm flipH="false" flipV="false" rot="0">
            <a:off x="12398462" y="1779175"/>
            <a:ext cx="2467265" cy="465696"/>
          </a:xfrm>
          <a:custGeom>
            <a:avLst/>
            <a:gdLst/>
            <a:ahLst/>
            <a:cxnLst/>
            <a:rect r="r" b="b" t="t" l="l"/>
            <a:pathLst>
              <a:path h="465696" w="2467265">
                <a:moveTo>
                  <a:pt x="0" y="0"/>
                </a:moveTo>
                <a:lnTo>
                  <a:pt x="2467265" y="0"/>
                </a:lnTo>
                <a:lnTo>
                  <a:pt x="2467265" y="465697"/>
                </a:lnTo>
                <a:lnTo>
                  <a:pt x="0" y="4656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616155" y="8189396"/>
            <a:ext cx="2467265" cy="465696"/>
          </a:xfrm>
          <a:custGeom>
            <a:avLst/>
            <a:gdLst/>
            <a:ahLst/>
            <a:cxnLst/>
            <a:rect r="r" b="b" t="t" l="l"/>
            <a:pathLst>
              <a:path h="465696" w="2467265">
                <a:moveTo>
                  <a:pt x="0" y="0"/>
                </a:moveTo>
                <a:lnTo>
                  <a:pt x="2467264" y="0"/>
                </a:lnTo>
                <a:lnTo>
                  <a:pt x="2467264" y="465696"/>
                </a:lnTo>
                <a:lnTo>
                  <a:pt x="0" y="4656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4909106" y="6868253"/>
            <a:ext cx="1272048" cy="534260"/>
          </a:xfrm>
          <a:custGeom>
            <a:avLst/>
            <a:gdLst/>
            <a:ahLst/>
            <a:cxnLst/>
            <a:rect r="r" b="b" t="t" l="l"/>
            <a:pathLst>
              <a:path h="534260" w="1272048">
                <a:moveTo>
                  <a:pt x="0" y="0"/>
                </a:moveTo>
                <a:lnTo>
                  <a:pt x="1272047" y="0"/>
                </a:lnTo>
                <a:lnTo>
                  <a:pt x="1272047" y="534260"/>
                </a:lnTo>
                <a:lnTo>
                  <a:pt x="0" y="5342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1126414" y="6848116"/>
            <a:ext cx="1272048" cy="534260"/>
          </a:xfrm>
          <a:custGeom>
            <a:avLst/>
            <a:gdLst/>
            <a:ahLst/>
            <a:cxnLst/>
            <a:rect r="r" b="b" t="t" l="l"/>
            <a:pathLst>
              <a:path h="534260" w="1272048">
                <a:moveTo>
                  <a:pt x="0" y="0"/>
                </a:moveTo>
                <a:lnTo>
                  <a:pt x="1272048" y="0"/>
                </a:lnTo>
                <a:lnTo>
                  <a:pt x="1272048" y="534259"/>
                </a:lnTo>
                <a:lnTo>
                  <a:pt x="0" y="534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13660669" y="2012024"/>
            <a:ext cx="7512447" cy="8877338"/>
          </a:xfrm>
          <a:custGeom>
            <a:avLst/>
            <a:gdLst/>
            <a:ahLst/>
            <a:cxnLst/>
            <a:rect r="r" b="b" t="t" l="l"/>
            <a:pathLst>
              <a:path h="8877338" w="7512447">
                <a:moveTo>
                  <a:pt x="0" y="0"/>
                </a:moveTo>
                <a:lnTo>
                  <a:pt x="7512447" y="0"/>
                </a:lnTo>
                <a:lnTo>
                  <a:pt x="7512447" y="8877337"/>
                </a:lnTo>
                <a:lnTo>
                  <a:pt x="0" y="8877337"/>
                </a:lnTo>
                <a:lnTo>
                  <a:pt x="0" y="0"/>
                </a:lnTo>
                <a:close/>
              </a:path>
            </a:pathLst>
          </a:custGeom>
          <a:blipFill>
            <a:blip r:embed="rId12"/>
            <a:stretch>
              <a:fillRect l="0" t="0" r="0" b="0"/>
            </a:stretch>
          </a:blipFill>
        </p:spPr>
      </p:sp>
      <p:sp>
        <p:nvSpPr>
          <p:cNvPr name="TextBox 38" id="38"/>
          <p:cNvSpPr txBox="true"/>
          <p:nvPr/>
        </p:nvSpPr>
        <p:spPr>
          <a:xfrm rot="0">
            <a:off x="1546255" y="1593171"/>
            <a:ext cx="8485582"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Problématique</a:t>
            </a:r>
          </a:p>
        </p:txBody>
      </p:sp>
      <p:sp>
        <p:nvSpPr>
          <p:cNvPr name="TextBox 39" id="39"/>
          <p:cNvSpPr txBox="true"/>
          <p:nvPr/>
        </p:nvSpPr>
        <p:spPr>
          <a:xfrm rot="0">
            <a:off x="2818196" y="2792358"/>
            <a:ext cx="10019415"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Quel est le problème central que cette étude cherche à résoudre ?</a:t>
            </a:r>
          </a:p>
        </p:txBody>
      </p:sp>
      <p:sp>
        <p:nvSpPr>
          <p:cNvPr name="TextBox 40" id="40"/>
          <p:cNvSpPr txBox="true"/>
          <p:nvPr/>
        </p:nvSpPr>
        <p:spPr>
          <a:xfrm rot="0">
            <a:off x="10031838" y="5858510"/>
            <a:ext cx="3009852" cy="502251"/>
          </a:xfrm>
          <a:prstGeom prst="rect">
            <a:avLst/>
          </a:prstGeom>
        </p:spPr>
        <p:txBody>
          <a:bodyPr anchor="t" rtlCol="false" tIns="0" lIns="0" bIns="0" rIns="0">
            <a:spAutoFit/>
          </a:bodyPr>
          <a:lstStyle/>
          <a:p>
            <a:pPr algn="ctr">
              <a:lnSpc>
                <a:spcPts val="3724"/>
              </a:lnSpc>
            </a:pPr>
            <a:r>
              <a:rPr lang="en-US" sz="2759" spc="-96">
                <a:solidFill>
                  <a:srgbClr val="588D9B"/>
                </a:solidFill>
                <a:latin typeface="Telegraf Medium Bold"/>
              </a:rPr>
              <a:t>Attaques</a:t>
            </a:r>
          </a:p>
        </p:txBody>
      </p:sp>
      <p:sp>
        <p:nvSpPr>
          <p:cNvPr name="TextBox 41" id="41"/>
          <p:cNvSpPr txBox="true"/>
          <p:nvPr/>
        </p:nvSpPr>
        <p:spPr>
          <a:xfrm rot="0">
            <a:off x="1999140" y="7711598"/>
            <a:ext cx="4527916"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Une faiblesse ou une faille dans un système, susceptible d'être exploitée par des individus malveillants.</a:t>
            </a:r>
          </a:p>
        </p:txBody>
      </p:sp>
      <p:sp>
        <p:nvSpPr>
          <p:cNvPr name="TextBox 42" id="42"/>
          <p:cNvSpPr txBox="true"/>
          <p:nvPr/>
        </p:nvSpPr>
        <p:spPr>
          <a:xfrm rot="0">
            <a:off x="8047275" y="7676197"/>
            <a:ext cx="5483249"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L'utilisation des techniques trompeuses</a:t>
            </a:r>
          </a:p>
          <a:p>
            <a:pPr>
              <a:lnSpc>
                <a:spcPts val="2924"/>
              </a:lnSpc>
            </a:pPr>
            <a:r>
              <a:rPr lang="en-US" sz="2166" spc="-75">
                <a:solidFill>
                  <a:srgbClr val="392E2E"/>
                </a:solidFill>
                <a:latin typeface="Telegraf Medium"/>
              </a:rPr>
              <a:t>pour inciter les utilisateurs à divulguer </a:t>
            </a:r>
          </a:p>
          <a:p>
            <a:pPr>
              <a:lnSpc>
                <a:spcPts val="2924"/>
              </a:lnSpc>
            </a:pPr>
            <a:r>
              <a:rPr lang="en-US" sz="2166" spc="-75">
                <a:solidFill>
                  <a:srgbClr val="392E2E"/>
                </a:solidFill>
                <a:latin typeface="Telegraf Medium"/>
              </a:rPr>
              <a:t>leurs informations confidentielles.</a:t>
            </a:r>
          </a:p>
        </p:txBody>
      </p:sp>
      <p:sp>
        <p:nvSpPr>
          <p:cNvPr name="TextBox 43" id="43"/>
          <p:cNvSpPr txBox="true"/>
          <p:nvPr/>
        </p:nvSpPr>
        <p:spPr>
          <a:xfrm rot="0">
            <a:off x="1517348" y="4183957"/>
            <a:ext cx="11626523"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Les utilisateurs d'Internet en Algérie sont confrontés à des problèmes de sécurité, nottons parmis eux 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471066" y="1637197"/>
            <a:ext cx="2494289" cy="249428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true" rot="4889136">
            <a:off x="9139361" y="5179126"/>
            <a:ext cx="10063856" cy="11980781"/>
          </a:xfrm>
          <a:custGeom>
            <a:avLst/>
            <a:gdLst/>
            <a:ahLst/>
            <a:cxnLst/>
            <a:rect r="r" b="b" t="t" l="l"/>
            <a:pathLst>
              <a:path h="11980781" w="10063856">
                <a:moveTo>
                  <a:pt x="0" y="11980781"/>
                </a:moveTo>
                <a:lnTo>
                  <a:pt x="10063856" y="11980781"/>
                </a:lnTo>
                <a:lnTo>
                  <a:pt x="10063856" y="0"/>
                </a:lnTo>
                <a:lnTo>
                  <a:pt x="0" y="0"/>
                </a:lnTo>
                <a:lnTo>
                  <a:pt x="0" y="119807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716573" y="669028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522002" y="1028700"/>
            <a:ext cx="1696513" cy="1344486"/>
          </a:xfrm>
          <a:custGeom>
            <a:avLst/>
            <a:gdLst/>
            <a:ahLst/>
            <a:cxnLst/>
            <a:rect r="r" b="b" t="t" l="l"/>
            <a:pathLst>
              <a:path h="1344486" w="1696513">
                <a:moveTo>
                  <a:pt x="0" y="0"/>
                </a:moveTo>
                <a:lnTo>
                  <a:pt x="1696512" y="0"/>
                </a:lnTo>
                <a:lnTo>
                  <a:pt x="1696512" y="1344486"/>
                </a:lnTo>
                <a:lnTo>
                  <a:pt x="0" y="1344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5612433" y="230885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20801">
            <a:off x="-1457617" y="-1028700"/>
            <a:ext cx="5857367" cy="4114800"/>
          </a:xfrm>
          <a:custGeom>
            <a:avLst/>
            <a:gdLst/>
            <a:ahLst/>
            <a:cxnLst/>
            <a:rect r="r" b="b" t="t" l="l"/>
            <a:pathLst>
              <a:path h="4114800" w="5857367">
                <a:moveTo>
                  <a:pt x="0" y="0"/>
                </a:moveTo>
                <a:lnTo>
                  <a:pt x="5857367" y="0"/>
                </a:lnTo>
                <a:lnTo>
                  <a:pt x="585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270310" y="9258300"/>
            <a:ext cx="1977981" cy="954376"/>
          </a:xfrm>
          <a:custGeom>
            <a:avLst/>
            <a:gdLst/>
            <a:ahLst/>
            <a:cxnLst/>
            <a:rect r="r" b="b" t="t" l="l"/>
            <a:pathLst>
              <a:path h="954376" w="1977981">
                <a:moveTo>
                  <a:pt x="0" y="0"/>
                </a:moveTo>
                <a:lnTo>
                  <a:pt x="1977980" y="0"/>
                </a:lnTo>
                <a:lnTo>
                  <a:pt x="1977980" y="954376"/>
                </a:lnTo>
                <a:lnTo>
                  <a:pt x="0" y="9543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670764" y="6652892"/>
            <a:ext cx="559872" cy="650070"/>
          </a:xfrm>
          <a:custGeom>
            <a:avLst/>
            <a:gdLst/>
            <a:ahLst/>
            <a:cxnLst/>
            <a:rect r="r" b="b" t="t" l="l"/>
            <a:pathLst>
              <a:path h="650070" w="559872">
                <a:moveTo>
                  <a:pt x="0" y="0"/>
                </a:moveTo>
                <a:lnTo>
                  <a:pt x="559872" y="0"/>
                </a:lnTo>
                <a:lnTo>
                  <a:pt x="559872" y="650069"/>
                </a:lnTo>
                <a:lnTo>
                  <a:pt x="0" y="650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471066" y="5528325"/>
            <a:ext cx="14321165" cy="1774636"/>
          </a:xfrm>
          <a:prstGeom prst="rect">
            <a:avLst/>
          </a:prstGeom>
        </p:spPr>
        <p:txBody>
          <a:bodyPr anchor="t" rtlCol="false" tIns="0" lIns="0" bIns="0" rIns="0">
            <a:spAutoFit/>
          </a:bodyPr>
          <a:lstStyle/>
          <a:p>
            <a:pPr>
              <a:lnSpc>
                <a:spcPts val="4624"/>
              </a:lnSpc>
            </a:pPr>
            <a:r>
              <a:rPr lang="en-US" sz="3425" spc="-119">
                <a:solidFill>
                  <a:srgbClr val="392E2E"/>
                </a:solidFill>
                <a:latin typeface="Telegraf Medium"/>
              </a:rPr>
              <a:t>Ensemble des actions et décisions permettant la conception, dévelopement et </a:t>
            </a:r>
            <a:r>
              <a:rPr lang="en-US" sz="3425" spc="-119">
                <a:solidFill>
                  <a:srgbClr val="392E2E"/>
                </a:solidFill>
                <a:latin typeface="Telegraf Medium"/>
              </a:rPr>
              <a:t>élaboration des différentes techniques afin d’assurer une protection des biens dans un systèmes d’information.</a:t>
            </a:r>
          </a:p>
        </p:txBody>
      </p:sp>
      <p:sp>
        <p:nvSpPr>
          <p:cNvPr name="TextBox 13" id="13"/>
          <p:cNvSpPr txBox="true"/>
          <p:nvPr/>
        </p:nvSpPr>
        <p:spPr>
          <a:xfrm rot="0">
            <a:off x="2718211" y="2135928"/>
            <a:ext cx="11670224" cy="1611126"/>
          </a:xfrm>
          <a:prstGeom prst="rect">
            <a:avLst/>
          </a:prstGeom>
        </p:spPr>
        <p:txBody>
          <a:bodyPr anchor="t" rtlCol="false" tIns="0" lIns="0" bIns="0" rIns="0">
            <a:spAutoFit/>
          </a:bodyPr>
          <a:lstStyle/>
          <a:p>
            <a:pPr>
              <a:lnSpc>
                <a:spcPts val="12496"/>
              </a:lnSpc>
            </a:pPr>
            <a:r>
              <a:rPr lang="en-US" sz="11360" spc="-397">
                <a:solidFill>
                  <a:srgbClr val="392E2E"/>
                </a:solidFill>
                <a:latin typeface="Livvic Bold"/>
              </a:rPr>
              <a:t>Une solution?</a:t>
            </a:r>
          </a:p>
        </p:txBody>
      </p:sp>
      <p:sp>
        <p:nvSpPr>
          <p:cNvPr name="TextBox 14" id="14"/>
          <p:cNvSpPr txBox="true"/>
          <p:nvPr/>
        </p:nvSpPr>
        <p:spPr>
          <a:xfrm rot="0">
            <a:off x="3965355" y="4391755"/>
            <a:ext cx="7934272" cy="971550"/>
          </a:xfrm>
          <a:prstGeom prst="rect">
            <a:avLst/>
          </a:prstGeom>
        </p:spPr>
        <p:txBody>
          <a:bodyPr anchor="t" rtlCol="false" tIns="0" lIns="0" bIns="0" rIns="0">
            <a:spAutoFit/>
          </a:bodyPr>
          <a:lstStyle/>
          <a:p>
            <a:pPr>
              <a:lnSpc>
                <a:spcPts val="7680"/>
              </a:lnSpc>
            </a:pPr>
            <a:r>
              <a:rPr lang="en-US" sz="6400">
                <a:solidFill>
                  <a:srgbClr val="000000"/>
                </a:solidFill>
                <a:latin typeface="Belleza"/>
              </a:rPr>
              <a:t>La securité informatique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8277039">
            <a:off x="-3969825" y="-3879404"/>
            <a:ext cx="12958691" cy="9816208"/>
          </a:xfrm>
          <a:custGeom>
            <a:avLst/>
            <a:gdLst/>
            <a:ahLst/>
            <a:cxnLst/>
            <a:rect r="r" b="b" t="t" l="l"/>
            <a:pathLst>
              <a:path h="9816208" w="12958691">
                <a:moveTo>
                  <a:pt x="0" y="0"/>
                </a:moveTo>
                <a:lnTo>
                  <a:pt x="12958691" y="0"/>
                </a:lnTo>
                <a:lnTo>
                  <a:pt x="12958691" y="9816208"/>
                </a:lnTo>
                <a:lnTo>
                  <a:pt x="0" y="9816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3419" y="7272803"/>
            <a:ext cx="6662927" cy="6488025"/>
          </a:xfrm>
          <a:custGeom>
            <a:avLst/>
            <a:gdLst/>
            <a:ahLst/>
            <a:cxnLst/>
            <a:rect r="r" b="b" t="t" l="l"/>
            <a:pathLst>
              <a:path h="6488025" w="6662927">
                <a:moveTo>
                  <a:pt x="0" y="0"/>
                </a:moveTo>
                <a:lnTo>
                  <a:pt x="6662928" y="0"/>
                </a:lnTo>
                <a:lnTo>
                  <a:pt x="6662928" y="6488026"/>
                </a:lnTo>
                <a:lnTo>
                  <a:pt x="0" y="6488026"/>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547">
            <a:off x="9442575" y="5672508"/>
            <a:ext cx="5058043" cy="1381398"/>
          </a:xfrm>
          <a:custGeom>
            <a:avLst/>
            <a:gdLst/>
            <a:ahLst/>
            <a:cxnLst/>
            <a:rect r="r" b="b" t="t" l="l"/>
            <a:pathLst>
              <a:path h="1381398" w="5058043">
                <a:moveTo>
                  <a:pt x="0" y="0"/>
                </a:moveTo>
                <a:lnTo>
                  <a:pt x="5058043" y="0"/>
                </a:lnTo>
                <a:lnTo>
                  <a:pt x="5058043" y="1381398"/>
                </a:lnTo>
                <a:lnTo>
                  <a:pt x="0" y="1381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01547">
            <a:off x="9384896" y="7228381"/>
            <a:ext cx="5116534" cy="1397373"/>
          </a:xfrm>
          <a:custGeom>
            <a:avLst/>
            <a:gdLst/>
            <a:ahLst/>
            <a:cxnLst/>
            <a:rect r="r" b="b" t="t" l="l"/>
            <a:pathLst>
              <a:path h="1397373" w="5116534">
                <a:moveTo>
                  <a:pt x="0" y="0"/>
                </a:moveTo>
                <a:lnTo>
                  <a:pt x="5116534" y="0"/>
                </a:lnTo>
                <a:lnTo>
                  <a:pt x="5116534" y="1397372"/>
                </a:lnTo>
                <a:lnTo>
                  <a:pt x="0" y="139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86092">
            <a:off x="11593137" y="5655742"/>
            <a:ext cx="5058445" cy="1381508"/>
          </a:xfrm>
          <a:custGeom>
            <a:avLst/>
            <a:gdLst/>
            <a:ahLst/>
            <a:cxnLst/>
            <a:rect r="r" b="b" t="t" l="l"/>
            <a:pathLst>
              <a:path h="1381508" w="5058445">
                <a:moveTo>
                  <a:pt x="5058445" y="0"/>
                </a:moveTo>
                <a:lnTo>
                  <a:pt x="0" y="0"/>
                </a:lnTo>
                <a:lnTo>
                  <a:pt x="0" y="1381508"/>
                </a:lnTo>
                <a:lnTo>
                  <a:pt x="5058445" y="1381508"/>
                </a:lnTo>
                <a:lnTo>
                  <a:pt x="505844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86092">
            <a:off x="11594140" y="7230328"/>
            <a:ext cx="5066189" cy="1383623"/>
          </a:xfrm>
          <a:custGeom>
            <a:avLst/>
            <a:gdLst/>
            <a:ahLst/>
            <a:cxnLst/>
            <a:rect r="r" b="b" t="t" l="l"/>
            <a:pathLst>
              <a:path h="1383623" w="5066189">
                <a:moveTo>
                  <a:pt x="5066189" y="0"/>
                </a:moveTo>
                <a:lnTo>
                  <a:pt x="0" y="0"/>
                </a:lnTo>
                <a:lnTo>
                  <a:pt x="0" y="1383623"/>
                </a:lnTo>
                <a:lnTo>
                  <a:pt x="5066189" y="1383623"/>
                </a:lnTo>
                <a:lnTo>
                  <a:pt x="50661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184760" y="5519909"/>
            <a:ext cx="1001935" cy="1001935"/>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9184760" y="7192756"/>
            <a:ext cx="1001935" cy="1001935"/>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2437497" y="-5066629"/>
            <a:ext cx="6662927" cy="6488025"/>
          </a:xfrm>
          <a:custGeom>
            <a:avLst/>
            <a:gdLst/>
            <a:ahLst/>
            <a:cxnLst/>
            <a:rect r="r" b="b" t="t" l="l"/>
            <a:pathLst>
              <a:path h="6488025" w="6662927">
                <a:moveTo>
                  <a:pt x="0" y="0"/>
                </a:moveTo>
                <a:lnTo>
                  <a:pt x="6662927" y="0"/>
                </a:lnTo>
                <a:lnTo>
                  <a:pt x="6662927" y="6488025"/>
                </a:lnTo>
                <a:lnTo>
                  <a:pt x="0" y="648802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286039">
            <a:off x="1189009" y="-1228040"/>
            <a:ext cx="5139184" cy="12743080"/>
            <a:chOff x="6350" y="0"/>
            <a:chExt cx="2489200" cy="6172200"/>
          </a:xfrm>
        </p:grpSpPr>
        <p:sp>
          <p:nvSpPr>
            <p:cNvPr name="Freeform 16" id="16"/>
            <p:cNvSpPr/>
            <p:nvPr/>
          </p:nvSpPr>
          <p:spPr>
            <a:xfrm flipH="false" flipV="false" rot="0">
              <a:off x="82550" y="38100"/>
              <a:ext cx="2349500" cy="3048000"/>
            </a:xfrm>
            <a:custGeom>
              <a:avLst/>
              <a:gdLst/>
              <a:ahLst/>
              <a:cxnLst/>
              <a:rect r="r" b="b" t="t" l="l"/>
              <a:pathLst>
                <a:path h="3048000" w="2349500">
                  <a:moveTo>
                    <a:pt x="2349500" y="3048000"/>
                  </a:moveTo>
                  <a:lnTo>
                    <a:pt x="0" y="3048000"/>
                  </a:lnTo>
                  <a:lnTo>
                    <a:pt x="0" y="0"/>
                  </a:lnTo>
                  <a:lnTo>
                    <a:pt x="2349500" y="0"/>
                  </a:lnTo>
                  <a:lnTo>
                    <a:pt x="2349500" y="3048000"/>
                  </a:lnTo>
                  <a:close/>
                </a:path>
              </a:pathLst>
            </a:custGeom>
            <a:blipFill>
              <a:blip r:embed="rId8"/>
              <a:stretch>
                <a:fillRect l="-47567" t="0" r="-47027" b="0"/>
              </a:stretch>
            </a:blipFill>
          </p:spPr>
        </p:sp>
        <p:sp>
          <p:nvSpPr>
            <p:cNvPr name="Freeform 17" id="17"/>
            <p:cNvSpPr/>
            <p:nvPr/>
          </p:nvSpPr>
          <p:spPr>
            <a:xfrm flipH="false" flipV="false" rot="0">
              <a:off x="82550" y="3086100"/>
              <a:ext cx="2349500" cy="3048000"/>
            </a:xfrm>
            <a:custGeom>
              <a:avLst/>
              <a:gdLst/>
              <a:ahLst/>
              <a:cxnLst/>
              <a:rect r="r" b="b" t="t" l="l"/>
              <a:pathLst>
                <a:path h="3048000" w="2349500">
                  <a:moveTo>
                    <a:pt x="2349500" y="3048000"/>
                  </a:moveTo>
                  <a:lnTo>
                    <a:pt x="0" y="3048000"/>
                  </a:lnTo>
                  <a:lnTo>
                    <a:pt x="0" y="0"/>
                  </a:lnTo>
                  <a:lnTo>
                    <a:pt x="2349500" y="0"/>
                  </a:lnTo>
                  <a:lnTo>
                    <a:pt x="2349500" y="3048000"/>
                  </a:lnTo>
                  <a:close/>
                </a:path>
              </a:pathLst>
            </a:custGeom>
            <a:blipFill>
              <a:blip r:embed="rId9"/>
              <a:stretch>
                <a:fillRect l="-47811" t="0" r="-47270" b="0"/>
              </a:stretch>
            </a:blipFill>
          </p:spPr>
        </p:sp>
        <p:sp>
          <p:nvSpPr>
            <p:cNvPr name="Freeform 18" id="18"/>
            <p:cNvSpPr/>
            <p:nvPr/>
          </p:nvSpPr>
          <p:spPr>
            <a:xfrm flipH="false" flipV="false" rot="0">
              <a:off x="6350" y="0"/>
              <a:ext cx="2489200" cy="6172200"/>
            </a:xfrm>
            <a:custGeom>
              <a:avLst/>
              <a:gdLst/>
              <a:ahLst/>
              <a:cxnLst/>
              <a:rect r="r" b="b" t="t" l="l"/>
              <a:pathLst>
                <a:path h="6172200" w="2489200">
                  <a:moveTo>
                    <a:pt x="2489200" y="6172200"/>
                  </a:moveTo>
                  <a:lnTo>
                    <a:pt x="0" y="6172200"/>
                  </a:lnTo>
                  <a:lnTo>
                    <a:pt x="0" y="0"/>
                  </a:lnTo>
                  <a:lnTo>
                    <a:pt x="2489200" y="0"/>
                  </a:lnTo>
                  <a:lnTo>
                    <a:pt x="2489200" y="6172200"/>
                  </a:lnTo>
                  <a:close/>
                </a:path>
              </a:pathLst>
            </a:custGeom>
            <a:blipFill>
              <a:blip r:embed="rId10"/>
              <a:stretch>
                <a:fillRect l="-255" t="-20" r="255" b="-20"/>
              </a:stretch>
            </a:blipFill>
          </p:spPr>
        </p:sp>
      </p:grpSp>
      <p:grpSp>
        <p:nvGrpSpPr>
          <p:cNvPr name="Group 19" id="19"/>
          <p:cNvGrpSpPr/>
          <p:nvPr/>
        </p:nvGrpSpPr>
        <p:grpSpPr>
          <a:xfrm rot="0">
            <a:off x="4526701" y="3802040"/>
            <a:ext cx="3602675" cy="3602675"/>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6E51"/>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22" id="22"/>
          <p:cNvGrpSpPr>
            <a:grpSpLocks noChangeAspect="true"/>
          </p:cNvGrpSpPr>
          <p:nvPr/>
        </p:nvGrpSpPr>
        <p:grpSpPr>
          <a:xfrm rot="0">
            <a:off x="4745315" y="4049119"/>
            <a:ext cx="3143650" cy="3143637"/>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4976" t="0" r="-24976" b="0"/>
              </a:stretch>
            </a:blipFill>
          </p:spPr>
        </p:sp>
      </p:grpSp>
      <p:sp>
        <p:nvSpPr>
          <p:cNvPr name="TextBox 24" id="24"/>
          <p:cNvSpPr txBox="true"/>
          <p:nvPr/>
        </p:nvSpPr>
        <p:spPr>
          <a:xfrm rot="0">
            <a:off x="9333523" y="2115062"/>
            <a:ext cx="7507755"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Objectif final</a:t>
            </a:r>
          </a:p>
        </p:txBody>
      </p:sp>
      <p:sp>
        <p:nvSpPr>
          <p:cNvPr name="TextBox 25" id="25"/>
          <p:cNvSpPr txBox="true"/>
          <p:nvPr/>
        </p:nvSpPr>
        <p:spPr>
          <a:xfrm rot="0">
            <a:off x="9685728" y="3922191"/>
            <a:ext cx="7908686" cy="957295"/>
          </a:xfrm>
          <a:prstGeom prst="rect">
            <a:avLst/>
          </a:prstGeom>
        </p:spPr>
        <p:txBody>
          <a:bodyPr anchor="t" rtlCol="false" tIns="0" lIns="0" bIns="0" rIns="0">
            <a:spAutoFit/>
          </a:bodyPr>
          <a:lstStyle/>
          <a:p>
            <a:pPr>
              <a:lnSpc>
                <a:spcPts val="3761"/>
              </a:lnSpc>
            </a:pPr>
            <a:r>
              <a:rPr lang="en-US" sz="2786" spc="-97">
                <a:solidFill>
                  <a:srgbClr val="392E2E"/>
                </a:solidFill>
                <a:latin typeface="Telegraf Medium"/>
              </a:rPr>
              <a:t>L'objectif final est de réaliser une application Web qui permet de :</a:t>
            </a:r>
          </a:p>
        </p:txBody>
      </p:sp>
      <p:sp>
        <p:nvSpPr>
          <p:cNvPr name="TextBox 26" id="26"/>
          <p:cNvSpPr txBox="true"/>
          <p:nvPr/>
        </p:nvSpPr>
        <p:spPr>
          <a:xfrm rot="0">
            <a:off x="8860515" y="5799107"/>
            <a:ext cx="1731664" cy="481637"/>
          </a:xfrm>
          <a:prstGeom prst="rect">
            <a:avLst/>
          </a:prstGeom>
        </p:spPr>
        <p:txBody>
          <a:bodyPr anchor="t" rtlCol="false" tIns="0" lIns="0" bIns="0" rIns="0">
            <a:spAutoFit/>
          </a:bodyPr>
          <a:lstStyle/>
          <a:p>
            <a:pPr algn="ctr">
              <a:lnSpc>
                <a:spcPts val="3766"/>
              </a:lnSpc>
            </a:pPr>
            <a:r>
              <a:rPr lang="en-US" sz="3424" spc="-119">
                <a:solidFill>
                  <a:srgbClr val="F4F4F4"/>
                </a:solidFill>
                <a:latin typeface="Livvic Bold"/>
              </a:rPr>
              <a:t>01.</a:t>
            </a:r>
          </a:p>
        </p:txBody>
      </p:sp>
      <p:sp>
        <p:nvSpPr>
          <p:cNvPr name="TextBox 27" id="27"/>
          <p:cNvSpPr txBox="true"/>
          <p:nvPr/>
        </p:nvSpPr>
        <p:spPr>
          <a:xfrm rot="0">
            <a:off x="8860515" y="7471955"/>
            <a:ext cx="1731664" cy="481637"/>
          </a:xfrm>
          <a:prstGeom prst="rect">
            <a:avLst/>
          </a:prstGeom>
        </p:spPr>
        <p:txBody>
          <a:bodyPr anchor="t" rtlCol="false" tIns="0" lIns="0" bIns="0" rIns="0">
            <a:spAutoFit/>
          </a:bodyPr>
          <a:lstStyle/>
          <a:p>
            <a:pPr algn="ctr">
              <a:lnSpc>
                <a:spcPts val="3766"/>
              </a:lnSpc>
            </a:pPr>
            <a:r>
              <a:rPr lang="en-US" sz="3424" spc="-119">
                <a:solidFill>
                  <a:srgbClr val="F4F4F4"/>
                </a:solidFill>
                <a:latin typeface="Livvic Bold"/>
              </a:rPr>
              <a:t>02.</a:t>
            </a:r>
          </a:p>
        </p:txBody>
      </p:sp>
      <p:sp>
        <p:nvSpPr>
          <p:cNvPr name="TextBox 28" id="28"/>
          <p:cNvSpPr txBox="true"/>
          <p:nvPr/>
        </p:nvSpPr>
        <p:spPr>
          <a:xfrm rot="0">
            <a:off x="10482438" y="5762873"/>
            <a:ext cx="5995572"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Faciliter la collecte d'informations auprès des secteurs publics et privés. </a:t>
            </a:r>
          </a:p>
        </p:txBody>
      </p:sp>
      <p:sp>
        <p:nvSpPr>
          <p:cNvPr name="TextBox 29" id="29"/>
          <p:cNvSpPr txBox="true"/>
          <p:nvPr/>
        </p:nvSpPr>
        <p:spPr>
          <a:xfrm rot="0">
            <a:off x="10421640" y="7357655"/>
            <a:ext cx="7172774"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Tenir à jour une cartographie nationale </a:t>
            </a:r>
          </a:p>
          <a:p>
            <a:pPr>
              <a:lnSpc>
                <a:spcPts val="3771"/>
              </a:lnSpc>
            </a:pPr>
            <a:r>
              <a:rPr lang="en-US" sz="2793" spc="-97">
                <a:solidFill>
                  <a:srgbClr val="392E2E"/>
                </a:solidFill>
                <a:latin typeface="Telegraf Medium"/>
              </a:rPr>
              <a:t>des risques liés au numérique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287280" y="2587735"/>
            <a:ext cx="3879359" cy="4051549"/>
          </a:xfrm>
          <a:custGeom>
            <a:avLst/>
            <a:gdLst/>
            <a:ahLst/>
            <a:cxnLst/>
            <a:rect r="r" b="b" t="t" l="l"/>
            <a:pathLst>
              <a:path h="4051549" w="3879359">
                <a:moveTo>
                  <a:pt x="0" y="0"/>
                </a:moveTo>
                <a:lnTo>
                  <a:pt x="3879359" y="0"/>
                </a:lnTo>
                <a:lnTo>
                  <a:pt x="3879359" y="4051550"/>
                </a:lnTo>
                <a:lnTo>
                  <a:pt x="0" y="4051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20303" y="6108760"/>
            <a:ext cx="3882703" cy="4055042"/>
          </a:xfrm>
          <a:custGeom>
            <a:avLst/>
            <a:gdLst/>
            <a:ahLst/>
            <a:cxnLst/>
            <a:rect r="r" b="b" t="t" l="l"/>
            <a:pathLst>
              <a:path h="4055042" w="3882703">
                <a:moveTo>
                  <a:pt x="0" y="0"/>
                </a:moveTo>
                <a:lnTo>
                  <a:pt x="3882703" y="0"/>
                </a:lnTo>
                <a:lnTo>
                  <a:pt x="3882703" y="4055042"/>
                </a:lnTo>
                <a:lnTo>
                  <a:pt x="0" y="4055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2012" y="2432342"/>
            <a:ext cx="3867850" cy="4039530"/>
          </a:xfrm>
          <a:custGeom>
            <a:avLst/>
            <a:gdLst/>
            <a:ahLst/>
            <a:cxnLst/>
            <a:rect r="r" b="b" t="t" l="l"/>
            <a:pathLst>
              <a:path h="4039530" w="3867850">
                <a:moveTo>
                  <a:pt x="0" y="0"/>
                </a:moveTo>
                <a:lnTo>
                  <a:pt x="3867850" y="0"/>
                </a:lnTo>
                <a:lnTo>
                  <a:pt x="3867850" y="4039531"/>
                </a:lnTo>
                <a:lnTo>
                  <a:pt x="0" y="403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175532">
            <a:off x="-1169133" y="-1613132"/>
            <a:ext cx="3962210" cy="4114800"/>
          </a:xfrm>
          <a:custGeom>
            <a:avLst/>
            <a:gdLst/>
            <a:ahLst/>
            <a:cxnLst/>
            <a:rect r="r" b="b" t="t" l="l"/>
            <a:pathLst>
              <a:path h="4114800" w="3962210">
                <a:moveTo>
                  <a:pt x="0" y="0"/>
                </a:moveTo>
                <a:lnTo>
                  <a:pt x="3962209" y="0"/>
                </a:lnTo>
                <a:lnTo>
                  <a:pt x="3962209" y="4114800"/>
                </a:lnTo>
                <a:lnTo>
                  <a:pt x="0" y="4114800"/>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1187928"/>
            <a:ext cx="1075032" cy="1569390"/>
          </a:xfrm>
          <a:custGeom>
            <a:avLst/>
            <a:gdLst/>
            <a:ahLst/>
            <a:cxnLst/>
            <a:rect r="r" b="b" t="t" l="l"/>
            <a:pathLst>
              <a:path h="1569390" w="1075032">
                <a:moveTo>
                  <a:pt x="0" y="0"/>
                </a:moveTo>
                <a:lnTo>
                  <a:pt x="1075032" y="0"/>
                </a:lnTo>
                <a:lnTo>
                  <a:pt x="1075032" y="1569390"/>
                </a:lnTo>
                <a:lnTo>
                  <a:pt x="0" y="1569390"/>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9618" y="7855583"/>
            <a:ext cx="3656266" cy="2431417"/>
          </a:xfrm>
          <a:custGeom>
            <a:avLst/>
            <a:gdLst/>
            <a:ahLst/>
            <a:cxnLst/>
            <a:rect r="r" b="b" t="t" l="l"/>
            <a:pathLst>
              <a:path h="2431417" w="3656266">
                <a:moveTo>
                  <a:pt x="0" y="0"/>
                </a:moveTo>
                <a:lnTo>
                  <a:pt x="3656265" y="0"/>
                </a:lnTo>
                <a:lnTo>
                  <a:pt x="3656265" y="2431417"/>
                </a:lnTo>
                <a:lnTo>
                  <a:pt x="0" y="24314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25412" y="6937898"/>
            <a:ext cx="2384678" cy="1624562"/>
          </a:xfrm>
          <a:custGeom>
            <a:avLst/>
            <a:gdLst/>
            <a:ahLst/>
            <a:cxnLst/>
            <a:rect r="r" b="b" t="t" l="l"/>
            <a:pathLst>
              <a:path h="1624562" w="2384678">
                <a:moveTo>
                  <a:pt x="0" y="0"/>
                </a:moveTo>
                <a:lnTo>
                  <a:pt x="2384677" y="0"/>
                </a:lnTo>
                <a:lnTo>
                  <a:pt x="2384677" y="1624562"/>
                </a:lnTo>
                <a:lnTo>
                  <a:pt x="0" y="16245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524100" y="467332"/>
            <a:ext cx="9658881" cy="1460242"/>
          </a:xfrm>
          <a:prstGeom prst="rect">
            <a:avLst/>
          </a:prstGeom>
        </p:spPr>
        <p:txBody>
          <a:bodyPr anchor="t" rtlCol="false" tIns="0" lIns="0" bIns="0" rIns="0">
            <a:spAutoFit/>
          </a:bodyPr>
          <a:lstStyle/>
          <a:p>
            <a:pPr algn="ctr">
              <a:lnSpc>
                <a:spcPts val="5703"/>
              </a:lnSpc>
            </a:pPr>
            <a:r>
              <a:rPr lang="en-US" sz="4959">
                <a:solidFill>
                  <a:srgbClr val="272424"/>
                </a:solidFill>
                <a:latin typeface="Livvic Bold Bold"/>
              </a:rPr>
              <a:t>3 SERVICES DISPONIBLES DANS NOTRE APPLICATION</a:t>
            </a:r>
          </a:p>
        </p:txBody>
      </p:sp>
      <p:sp>
        <p:nvSpPr>
          <p:cNvPr name="TextBox 10" id="10"/>
          <p:cNvSpPr txBox="true"/>
          <p:nvPr/>
        </p:nvSpPr>
        <p:spPr>
          <a:xfrm rot="0">
            <a:off x="4753296" y="1943362"/>
            <a:ext cx="9429686" cy="381665"/>
          </a:xfrm>
          <a:prstGeom prst="rect">
            <a:avLst/>
          </a:prstGeom>
        </p:spPr>
        <p:txBody>
          <a:bodyPr anchor="t" rtlCol="false" tIns="0" lIns="0" bIns="0" rIns="0">
            <a:spAutoFit/>
          </a:bodyPr>
          <a:lstStyle/>
          <a:p>
            <a:pPr algn="ctr">
              <a:lnSpc>
                <a:spcPts val="3113"/>
              </a:lnSpc>
              <a:spcBef>
                <a:spcPct val="0"/>
              </a:spcBef>
            </a:pPr>
            <a:r>
              <a:rPr lang="en-US" sz="2223">
                <a:solidFill>
                  <a:srgbClr val="272424"/>
                </a:solidFill>
                <a:latin typeface="TT Chocolates"/>
              </a:rPr>
              <a:t>Notre application offre trois services essentiels:</a:t>
            </a:r>
          </a:p>
        </p:txBody>
      </p:sp>
      <p:sp>
        <p:nvSpPr>
          <p:cNvPr name="TextBox 11" id="11"/>
          <p:cNvSpPr txBox="true"/>
          <p:nvPr/>
        </p:nvSpPr>
        <p:spPr>
          <a:xfrm rot="0">
            <a:off x="7974458" y="6916712"/>
            <a:ext cx="3576793" cy="1039718"/>
          </a:xfrm>
          <a:prstGeom prst="rect">
            <a:avLst/>
          </a:prstGeom>
        </p:spPr>
        <p:txBody>
          <a:bodyPr anchor="t" rtlCol="false" tIns="0" lIns="0" bIns="0" rIns="0">
            <a:spAutoFit/>
          </a:bodyPr>
          <a:lstStyle/>
          <a:p>
            <a:pPr algn="ctr">
              <a:lnSpc>
                <a:spcPts val="4125"/>
              </a:lnSpc>
              <a:spcBef>
                <a:spcPct val="0"/>
              </a:spcBef>
            </a:pPr>
            <a:r>
              <a:rPr lang="en-US" sz="2946">
                <a:solidFill>
                  <a:srgbClr val="272424"/>
                </a:solidFill>
                <a:latin typeface="TT Chocolates Bold"/>
              </a:rPr>
              <a:t>Remplir un formulaire d'incident</a:t>
            </a:r>
          </a:p>
        </p:txBody>
      </p:sp>
      <p:sp>
        <p:nvSpPr>
          <p:cNvPr name="TextBox 12" id="12"/>
          <p:cNvSpPr txBox="true"/>
          <p:nvPr/>
        </p:nvSpPr>
        <p:spPr>
          <a:xfrm rot="0">
            <a:off x="3359689" y="3517899"/>
            <a:ext cx="3568629" cy="1039718"/>
          </a:xfrm>
          <a:prstGeom prst="rect">
            <a:avLst/>
          </a:prstGeom>
        </p:spPr>
        <p:txBody>
          <a:bodyPr anchor="t" rtlCol="false" tIns="0" lIns="0" bIns="0" rIns="0">
            <a:spAutoFit/>
          </a:bodyPr>
          <a:lstStyle/>
          <a:p>
            <a:pPr algn="ctr">
              <a:lnSpc>
                <a:spcPts val="4125"/>
              </a:lnSpc>
              <a:spcBef>
                <a:spcPct val="0"/>
              </a:spcBef>
            </a:pPr>
            <a:r>
              <a:rPr lang="en-US" sz="2946">
                <a:solidFill>
                  <a:srgbClr val="272424"/>
                </a:solidFill>
                <a:latin typeface="TT Chocolates Bold"/>
              </a:rPr>
              <a:t>Signaler un indicateur de compromission</a:t>
            </a:r>
          </a:p>
        </p:txBody>
      </p:sp>
      <p:sp>
        <p:nvSpPr>
          <p:cNvPr name="TextBox 13" id="13"/>
          <p:cNvSpPr txBox="true"/>
          <p:nvPr/>
        </p:nvSpPr>
        <p:spPr>
          <a:xfrm rot="0">
            <a:off x="6405891" y="6084307"/>
            <a:ext cx="760748" cy="467059"/>
          </a:xfrm>
          <a:prstGeom prst="rect">
            <a:avLst/>
          </a:prstGeom>
        </p:spPr>
        <p:txBody>
          <a:bodyPr anchor="t" rtlCol="false" tIns="0" lIns="0" bIns="0" rIns="0">
            <a:spAutoFit/>
          </a:bodyPr>
          <a:lstStyle/>
          <a:p>
            <a:pPr algn="ctr">
              <a:lnSpc>
                <a:spcPts val="3850"/>
              </a:lnSpc>
              <a:spcBef>
                <a:spcPct val="0"/>
              </a:spcBef>
            </a:pPr>
            <a:r>
              <a:rPr lang="en-US" sz="2750">
                <a:solidFill>
                  <a:srgbClr val="FFFFFF"/>
                </a:solidFill>
                <a:latin typeface="TT Chocolates Bold"/>
              </a:rPr>
              <a:t>01</a:t>
            </a:r>
          </a:p>
        </p:txBody>
      </p:sp>
      <p:sp>
        <p:nvSpPr>
          <p:cNvPr name="TextBox 14" id="14"/>
          <p:cNvSpPr txBox="true"/>
          <p:nvPr/>
        </p:nvSpPr>
        <p:spPr>
          <a:xfrm rot="0">
            <a:off x="14937591" y="5966796"/>
            <a:ext cx="760748" cy="467059"/>
          </a:xfrm>
          <a:prstGeom prst="rect">
            <a:avLst/>
          </a:prstGeom>
        </p:spPr>
        <p:txBody>
          <a:bodyPr anchor="t" rtlCol="false" tIns="0" lIns="0" bIns="0" rIns="0">
            <a:spAutoFit/>
          </a:bodyPr>
          <a:lstStyle/>
          <a:p>
            <a:pPr algn="ctr">
              <a:lnSpc>
                <a:spcPts val="3850"/>
              </a:lnSpc>
              <a:spcBef>
                <a:spcPct val="0"/>
              </a:spcBef>
            </a:pPr>
            <a:r>
              <a:rPr lang="en-US" sz="2750">
                <a:solidFill>
                  <a:srgbClr val="FFFFFF"/>
                </a:solidFill>
                <a:latin typeface="TT Chocolates Bold"/>
              </a:rPr>
              <a:t>03</a:t>
            </a:r>
          </a:p>
        </p:txBody>
      </p:sp>
      <p:sp>
        <p:nvSpPr>
          <p:cNvPr name="TextBox 15" id="15"/>
          <p:cNvSpPr txBox="true"/>
          <p:nvPr/>
        </p:nvSpPr>
        <p:spPr>
          <a:xfrm rot="0">
            <a:off x="3797490" y="4647266"/>
            <a:ext cx="2693027" cy="1613421"/>
          </a:xfrm>
          <a:prstGeom prst="rect">
            <a:avLst/>
          </a:prstGeom>
        </p:spPr>
        <p:txBody>
          <a:bodyPr anchor="t" rtlCol="false" tIns="0" lIns="0" bIns="0" rIns="0">
            <a:spAutoFit/>
          </a:bodyPr>
          <a:lstStyle/>
          <a:p>
            <a:pPr algn="ctr">
              <a:lnSpc>
                <a:spcPts val="2185"/>
              </a:lnSpc>
            </a:pPr>
            <a:r>
              <a:rPr lang="en-US" sz="1821">
                <a:solidFill>
                  <a:srgbClr val="272424"/>
                </a:solidFill>
                <a:latin typeface="TT Chocolates"/>
              </a:rPr>
              <a:t>L'utilisateur a le droit de signaler un indicateur de compromission qu'il aurait identifié, afin de contribuer à la sécurité globale du système.</a:t>
            </a:r>
          </a:p>
        </p:txBody>
      </p:sp>
      <p:sp>
        <p:nvSpPr>
          <p:cNvPr name="TextBox 16" id="16"/>
          <p:cNvSpPr txBox="true"/>
          <p:nvPr/>
        </p:nvSpPr>
        <p:spPr>
          <a:xfrm rot="0">
            <a:off x="12131698" y="3326310"/>
            <a:ext cx="2717416" cy="1039718"/>
          </a:xfrm>
          <a:prstGeom prst="rect">
            <a:avLst/>
          </a:prstGeom>
        </p:spPr>
        <p:txBody>
          <a:bodyPr anchor="t" rtlCol="false" tIns="0" lIns="0" bIns="0" rIns="0">
            <a:spAutoFit/>
          </a:bodyPr>
          <a:lstStyle/>
          <a:p>
            <a:pPr algn="ctr">
              <a:lnSpc>
                <a:spcPts val="4125"/>
              </a:lnSpc>
              <a:spcBef>
                <a:spcPct val="0"/>
              </a:spcBef>
            </a:pPr>
            <a:r>
              <a:rPr lang="en-US" sz="2946">
                <a:solidFill>
                  <a:srgbClr val="272424"/>
                </a:solidFill>
                <a:latin typeface="TT Chocolates Bold"/>
              </a:rPr>
              <a:t>Scanner un service web</a:t>
            </a:r>
          </a:p>
        </p:txBody>
      </p:sp>
      <p:sp>
        <p:nvSpPr>
          <p:cNvPr name="TextBox 17" id="17"/>
          <p:cNvSpPr txBox="true"/>
          <p:nvPr/>
        </p:nvSpPr>
        <p:spPr>
          <a:xfrm rot="0">
            <a:off x="10931472" y="9660495"/>
            <a:ext cx="619780" cy="381577"/>
          </a:xfrm>
          <a:prstGeom prst="rect">
            <a:avLst/>
          </a:prstGeom>
        </p:spPr>
        <p:txBody>
          <a:bodyPr anchor="t" rtlCol="false" tIns="0" lIns="0" bIns="0" rIns="0">
            <a:spAutoFit/>
          </a:bodyPr>
          <a:lstStyle/>
          <a:p>
            <a:pPr algn="ctr">
              <a:lnSpc>
                <a:spcPts val="3137"/>
              </a:lnSpc>
              <a:spcBef>
                <a:spcPct val="0"/>
              </a:spcBef>
            </a:pPr>
            <a:r>
              <a:rPr lang="en-US" sz="2240">
                <a:solidFill>
                  <a:srgbClr val="FFFFFF"/>
                </a:solidFill>
                <a:latin typeface="TT Chocolates Bold"/>
              </a:rPr>
              <a:t>02</a:t>
            </a:r>
          </a:p>
        </p:txBody>
      </p:sp>
      <p:sp>
        <p:nvSpPr>
          <p:cNvPr name="TextBox 18" id="18"/>
          <p:cNvSpPr txBox="true"/>
          <p:nvPr/>
        </p:nvSpPr>
        <p:spPr>
          <a:xfrm rot="0">
            <a:off x="12356670" y="4442582"/>
            <a:ext cx="2580920" cy="1581364"/>
          </a:xfrm>
          <a:prstGeom prst="rect">
            <a:avLst/>
          </a:prstGeom>
        </p:spPr>
        <p:txBody>
          <a:bodyPr anchor="t" rtlCol="false" tIns="0" lIns="0" bIns="0" rIns="0">
            <a:spAutoFit/>
          </a:bodyPr>
          <a:lstStyle/>
          <a:p>
            <a:pPr algn="ctr">
              <a:lnSpc>
                <a:spcPts val="2121"/>
              </a:lnSpc>
            </a:pPr>
            <a:r>
              <a:rPr lang="en-US" sz="1768">
                <a:solidFill>
                  <a:srgbClr val="272424"/>
                </a:solidFill>
                <a:latin typeface="TT Chocolates"/>
              </a:rPr>
              <a:t>L'utilisateur a le droit de scanner un service web afin d'identifier d'éventuelles vulnérabilités ou failles de sécurité, pour garantir l'intégrité des données.</a:t>
            </a:r>
          </a:p>
        </p:txBody>
      </p:sp>
      <p:sp>
        <p:nvSpPr>
          <p:cNvPr name="TextBox 19" id="19"/>
          <p:cNvSpPr txBox="true"/>
          <p:nvPr/>
        </p:nvSpPr>
        <p:spPr>
          <a:xfrm rot="0">
            <a:off x="8304979" y="8126756"/>
            <a:ext cx="2766781" cy="1581364"/>
          </a:xfrm>
          <a:prstGeom prst="rect">
            <a:avLst/>
          </a:prstGeom>
        </p:spPr>
        <p:txBody>
          <a:bodyPr anchor="t" rtlCol="false" tIns="0" lIns="0" bIns="0" rIns="0">
            <a:spAutoFit/>
          </a:bodyPr>
          <a:lstStyle/>
          <a:p>
            <a:pPr algn="ctr">
              <a:lnSpc>
                <a:spcPts val="2121"/>
              </a:lnSpc>
            </a:pPr>
            <a:r>
              <a:rPr lang="en-US" sz="1768">
                <a:solidFill>
                  <a:srgbClr val="272424"/>
                </a:solidFill>
                <a:latin typeface="TT Chocolates"/>
              </a:rPr>
              <a:t>L'utilisateur a le droit de remplir un formulaire d'incident pour signaler tout événement lié à la sécurité, pour prendre les mesures nécessaires.</a:t>
            </a:r>
          </a:p>
        </p:txBody>
      </p:sp>
      <p:sp>
        <p:nvSpPr>
          <p:cNvPr name="TextBox 20" id="20"/>
          <p:cNvSpPr txBox="true"/>
          <p:nvPr/>
        </p:nvSpPr>
        <p:spPr>
          <a:xfrm rot="0">
            <a:off x="261581" y="7563449"/>
            <a:ext cx="3684302" cy="623759"/>
          </a:xfrm>
          <a:prstGeom prst="rect">
            <a:avLst/>
          </a:prstGeom>
        </p:spPr>
        <p:txBody>
          <a:bodyPr anchor="t" rtlCol="false" tIns="0" lIns="0" bIns="0" rIns="0">
            <a:spAutoFit/>
          </a:bodyPr>
          <a:lstStyle/>
          <a:p>
            <a:pPr algn="ctr">
              <a:lnSpc>
                <a:spcPts val="4610"/>
              </a:lnSpc>
            </a:pPr>
            <a:r>
              <a:rPr lang="en-US" sz="4802">
                <a:solidFill>
                  <a:srgbClr val="424242"/>
                </a:solidFill>
                <a:latin typeface="TT Chocolates Bold"/>
              </a:rPr>
              <a:t>IOC</a:t>
            </a:r>
          </a:p>
        </p:txBody>
      </p:sp>
      <p:sp>
        <p:nvSpPr>
          <p:cNvPr name="TextBox 21" id="21"/>
          <p:cNvSpPr txBox="true"/>
          <p:nvPr/>
        </p:nvSpPr>
        <p:spPr>
          <a:xfrm rot="0">
            <a:off x="607796" y="8533885"/>
            <a:ext cx="3019908" cy="1341211"/>
          </a:xfrm>
          <a:prstGeom prst="rect">
            <a:avLst/>
          </a:prstGeom>
        </p:spPr>
        <p:txBody>
          <a:bodyPr anchor="t" rtlCol="false" tIns="0" lIns="0" bIns="0" rIns="0">
            <a:spAutoFit/>
          </a:bodyPr>
          <a:lstStyle/>
          <a:p>
            <a:pPr algn="ctr">
              <a:lnSpc>
                <a:spcPts val="2139"/>
              </a:lnSpc>
              <a:spcBef>
                <a:spcPct val="0"/>
              </a:spcBef>
            </a:pPr>
            <a:r>
              <a:rPr lang="en-US" sz="1527">
                <a:solidFill>
                  <a:srgbClr val="424242"/>
                </a:solidFill>
                <a:latin typeface="Open Sauce Italics"/>
              </a:rPr>
              <a:t>Ils sont utilisés en sécurité informatique pour détecter et prévenir les activités malveillantes sur un système informatique.</a:t>
            </a:r>
          </a:p>
        </p:txBody>
      </p:sp>
      <p:sp>
        <p:nvSpPr>
          <p:cNvPr name="Freeform 22" id="22"/>
          <p:cNvSpPr/>
          <p:nvPr/>
        </p:nvSpPr>
        <p:spPr>
          <a:xfrm flipH="false" flipV="false" rot="0">
            <a:off x="14511416" y="7805594"/>
            <a:ext cx="3656266" cy="2431417"/>
          </a:xfrm>
          <a:custGeom>
            <a:avLst/>
            <a:gdLst/>
            <a:ahLst/>
            <a:cxnLst/>
            <a:rect r="r" b="b" t="t" l="l"/>
            <a:pathLst>
              <a:path h="2431417" w="3656266">
                <a:moveTo>
                  <a:pt x="0" y="0"/>
                </a:moveTo>
                <a:lnTo>
                  <a:pt x="3656266" y="0"/>
                </a:lnTo>
                <a:lnTo>
                  <a:pt x="3656266" y="2431417"/>
                </a:lnTo>
                <a:lnTo>
                  <a:pt x="0" y="24314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5147210" y="6887909"/>
            <a:ext cx="2384678" cy="1624562"/>
          </a:xfrm>
          <a:custGeom>
            <a:avLst/>
            <a:gdLst/>
            <a:ahLst/>
            <a:cxnLst/>
            <a:rect r="r" b="b" t="t" l="l"/>
            <a:pathLst>
              <a:path h="1624562" w="2384678">
                <a:moveTo>
                  <a:pt x="0" y="0"/>
                </a:moveTo>
                <a:lnTo>
                  <a:pt x="2384678" y="0"/>
                </a:lnTo>
                <a:lnTo>
                  <a:pt x="2384678" y="1624562"/>
                </a:lnTo>
                <a:lnTo>
                  <a:pt x="0" y="16245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14483380" y="7513460"/>
            <a:ext cx="3684302" cy="623759"/>
          </a:xfrm>
          <a:prstGeom prst="rect">
            <a:avLst/>
          </a:prstGeom>
        </p:spPr>
        <p:txBody>
          <a:bodyPr anchor="t" rtlCol="false" tIns="0" lIns="0" bIns="0" rIns="0">
            <a:spAutoFit/>
          </a:bodyPr>
          <a:lstStyle/>
          <a:p>
            <a:pPr algn="ctr">
              <a:lnSpc>
                <a:spcPts val="4610"/>
              </a:lnSpc>
            </a:pPr>
            <a:r>
              <a:rPr lang="en-US" sz="4802">
                <a:solidFill>
                  <a:srgbClr val="424242"/>
                </a:solidFill>
                <a:latin typeface="TT Chocolates Bold"/>
              </a:rPr>
              <a:t>Nmap</a:t>
            </a:r>
          </a:p>
        </p:txBody>
      </p:sp>
      <p:sp>
        <p:nvSpPr>
          <p:cNvPr name="TextBox 25" id="25"/>
          <p:cNvSpPr txBox="true"/>
          <p:nvPr/>
        </p:nvSpPr>
        <p:spPr>
          <a:xfrm rot="0">
            <a:off x="14849114" y="8587001"/>
            <a:ext cx="3137745" cy="1121119"/>
          </a:xfrm>
          <a:prstGeom prst="rect">
            <a:avLst/>
          </a:prstGeom>
        </p:spPr>
        <p:txBody>
          <a:bodyPr anchor="t" rtlCol="false" tIns="0" lIns="0" bIns="0" rIns="0">
            <a:spAutoFit/>
          </a:bodyPr>
          <a:lstStyle/>
          <a:p>
            <a:pPr algn="ctr">
              <a:lnSpc>
                <a:spcPts val="2222"/>
              </a:lnSpc>
              <a:spcBef>
                <a:spcPct val="0"/>
              </a:spcBef>
            </a:pPr>
            <a:r>
              <a:rPr lang="en-US" sz="1587">
                <a:solidFill>
                  <a:srgbClr val="424242"/>
                </a:solidFill>
                <a:latin typeface="Open Sauce Italics"/>
              </a:rPr>
              <a:t>Outil qui permet de scanner des réseaux, évaluer ses vulnérabilités  et identifier les éventuelles failles de sécurité.</a:t>
            </a:r>
          </a:p>
        </p:txBody>
      </p:sp>
      <p:sp>
        <p:nvSpPr>
          <p:cNvPr name="Freeform 26" id="26"/>
          <p:cNvSpPr/>
          <p:nvPr/>
        </p:nvSpPr>
        <p:spPr>
          <a:xfrm flipH="false" flipV="false" rot="2361967">
            <a:off x="12420370" y="7278548"/>
            <a:ext cx="1999311" cy="916048"/>
          </a:xfrm>
          <a:custGeom>
            <a:avLst/>
            <a:gdLst/>
            <a:ahLst/>
            <a:cxnLst/>
            <a:rect r="r" b="b" t="t" l="l"/>
            <a:pathLst>
              <a:path h="916048" w="1999311">
                <a:moveTo>
                  <a:pt x="0" y="0"/>
                </a:moveTo>
                <a:lnTo>
                  <a:pt x="1999310" y="0"/>
                </a:lnTo>
                <a:lnTo>
                  <a:pt x="1999310" y="916048"/>
                </a:lnTo>
                <a:lnTo>
                  <a:pt x="0" y="916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7" id="27"/>
          <p:cNvSpPr/>
          <p:nvPr/>
        </p:nvSpPr>
        <p:spPr>
          <a:xfrm flipH="false" flipV="false" rot="7089592">
            <a:off x="3949630" y="6955912"/>
            <a:ext cx="1999311" cy="916048"/>
          </a:xfrm>
          <a:custGeom>
            <a:avLst/>
            <a:gdLst/>
            <a:ahLst/>
            <a:cxnLst/>
            <a:rect r="r" b="b" t="t" l="l"/>
            <a:pathLst>
              <a:path h="916048" w="1999311">
                <a:moveTo>
                  <a:pt x="0" y="0"/>
                </a:moveTo>
                <a:lnTo>
                  <a:pt x="1999311" y="0"/>
                </a:lnTo>
                <a:lnTo>
                  <a:pt x="1999311" y="916048"/>
                </a:lnTo>
                <a:lnTo>
                  <a:pt x="0" y="9160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8" id="28"/>
          <p:cNvSpPr/>
          <p:nvPr/>
        </p:nvSpPr>
        <p:spPr>
          <a:xfrm flipH="false" flipV="false" rot="9734610">
            <a:off x="15714123" y="-1382765"/>
            <a:ext cx="3985362" cy="4138844"/>
          </a:xfrm>
          <a:custGeom>
            <a:avLst/>
            <a:gdLst/>
            <a:ahLst/>
            <a:cxnLst/>
            <a:rect r="r" b="b" t="t" l="l"/>
            <a:pathLst>
              <a:path h="4138844" w="3985362">
                <a:moveTo>
                  <a:pt x="0" y="0"/>
                </a:moveTo>
                <a:lnTo>
                  <a:pt x="3985362" y="0"/>
                </a:lnTo>
                <a:lnTo>
                  <a:pt x="3985362" y="4138844"/>
                </a:lnTo>
                <a:lnTo>
                  <a:pt x="0" y="4138844"/>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10469671">
            <a:off x="16558967" y="1523822"/>
            <a:ext cx="1075032" cy="1569390"/>
          </a:xfrm>
          <a:custGeom>
            <a:avLst/>
            <a:gdLst/>
            <a:ahLst/>
            <a:cxnLst/>
            <a:rect r="r" b="b" t="t" l="l"/>
            <a:pathLst>
              <a:path h="1569390" w="1075032">
                <a:moveTo>
                  <a:pt x="0" y="0"/>
                </a:moveTo>
                <a:lnTo>
                  <a:pt x="1075033" y="0"/>
                </a:lnTo>
                <a:lnTo>
                  <a:pt x="1075033" y="1569390"/>
                </a:lnTo>
                <a:lnTo>
                  <a:pt x="0" y="1569390"/>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DAFk8XWlV-8</dc:identifier>
  <dcterms:modified xsi:type="dcterms:W3CDTF">2011-08-01T06:04:30Z</dcterms:modified>
  <cp:revision>1</cp:revision>
  <dc:title>THIS!!</dc:title>
</cp:coreProperties>
</file>